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287" r:id="rId4"/>
    <p:sldId id="262" r:id="rId5"/>
    <p:sldId id="298" r:id="rId6"/>
    <p:sldId id="288" r:id="rId7"/>
    <p:sldId id="292" r:id="rId8"/>
    <p:sldId id="316" r:id="rId9"/>
    <p:sldId id="317" r:id="rId10"/>
    <p:sldId id="319" r:id="rId11"/>
    <p:sldId id="321" r:id="rId12"/>
    <p:sldId id="289" r:id="rId13"/>
    <p:sldId id="267" r:id="rId14"/>
    <p:sldId id="290" r:id="rId15"/>
    <p:sldId id="291" r:id="rId16"/>
    <p:sldId id="275" r:id="rId17"/>
    <p:sldId id="322" r:id="rId18"/>
    <p:sldId id="300" r:id="rId19"/>
    <p:sldId id="323" r:id="rId20"/>
    <p:sldId id="324" r:id="rId21"/>
    <p:sldId id="325" r:id="rId22"/>
    <p:sldId id="327" r:id="rId23"/>
    <p:sldId id="328" r:id="rId24"/>
    <p:sldId id="326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9" r:id="rId35"/>
    <p:sldId id="340" r:id="rId36"/>
    <p:sldId id="341" r:id="rId37"/>
    <p:sldId id="342" r:id="rId38"/>
    <p:sldId id="343" r:id="rId39"/>
    <p:sldId id="345" r:id="rId40"/>
    <p:sldId id="344" r:id="rId41"/>
    <p:sldId id="266" r:id="rId42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배달의민족 도현" panose="020B0600000101010101" pitchFamily="50" charset="-127"/>
      <p:regular r:id="rId47"/>
    </p:embeddedFont>
    <p:embeddedFont>
      <p:font typeface="배달의민족 연성" panose="020B0600000101010101" pitchFamily="50" charset="-127"/>
      <p:regular r:id="rId48"/>
    </p:embeddedFont>
    <p:embeddedFont>
      <p:font typeface="배달의민족 주아" panose="02020603020101020101" pitchFamily="18" charset="-127"/>
      <p:regular r:id="rId49"/>
    </p:embeddedFont>
    <p:embeddedFont>
      <p:font typeface="배달의민족 한나는 열한살" panose="020B0600000101010101" pitchFamily="50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3F8"/>
    <a:srgbClr val="FFCA28"/>
    <a:srgbClr val="F44336"/>
    <a:srgbClr val="2196F3"/>
    <a:srgbClr val="8FAADC"/>
    <a:srgbClr val="E6E6E6"/>
    <a:srgbClr val="F7F4F1"/>
    <a:srgbClr val="373A4F"/>
    <a:srgbClr val="DED8E8"/>
    <a:srgbClr val="BCB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2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2686F-CEF7-48E9-A322-E09958631666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4A272-61AA-4DBB-A8DA-3719575918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6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83857-D072-4CF2-91D3-22401B13A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54C5D8-85F8-4B93-8E17-80BEB496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19AA7-B611-44B6-A528-CEF98EBDE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EB0E-3CF6-495E-ADDB-CC9FDDC2888E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4586F-07A9-4F0B-8419-62CBD342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4C583-9936-4362-86BB-FEDAF8CC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6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1F9AF-5475-4F55-B9CC-F008AC3A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4DD739-4993-4849-B55E-E3F46898E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F2E7D-488A-4B9C-87A8-1251C40A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13B9-5E8A-4A20-A53B-A914DA3EAF7C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A243D8-3150-41C7-BEF8-789A11C6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9B536-4E40-4625-96AD-58F6BF79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5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A7030E-D6E4-406F-B585-3B86D41E1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8A86EF-C450-4475-97CE-5AB6C7F11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A1D45-CD94-4306-BFEC-A6CBA8AF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F3882-6449-4629-8992-35EBA79524A7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A63CD-6643-48D0-AA1B-0BDE49FAA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953D0-EFC7-4E51-8DB6-E10D46FE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1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1CA21-0001-49B1-9976-8419E667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D968C9-AB10-43B9-AA72-57A2FF2C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26FE4-094C-459D-A1AD-F66323F67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0822-C087-4DAA-8664-77F9EED902E3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3E7326-797C-4C1F-BF88-994BF6E5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7978-BFA8-4810-A941-EA200C3E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3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089A0-4996-4985-81BD-930F1AFB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3C1C7-A85F-41B7-99D3-E8A3EB5FA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B52B4D-F815-4957-AC80-0A19674D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FD07-5E8E-4178-857A-CCA6198C34E2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5F045-FE6B-4269-9DEF-0E6FCA0C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E6CE79-CDD4-4167-9630-08422D48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9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4F337-B506-4035-894D-C86904FA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4E076-8C60-4F29-99B2-E1F15DDEF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839F16-40E6-43A7-BE41-B325D5771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CEE99E-F918-462F-ACD2-E5009264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1FB1-7583-4197-9A4B-4097FCF9CE1C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D6E99-B53A-40F0-9B85-FB136C59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0AEF3-5E12-48EA-BD44-F8C01779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31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B5DBE-D68E-48DD-9FCF-009854B2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842267-249E-4FF5-A241-1A954A21D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60F061-007F-45D7-A5CF-957AD6444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E1FAB9-280B-472B-B530-5A4DD84EA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24503E-55C9-457D-B4C4-78E0F9A17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67D74E-454D-4BCA-83C5-A061CB05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009-CAA4-4342-B3AB-FF3D275B26C6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6DDA84-CA5F-4FB9-887C-71701132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2F5EE0-EC7B-4EED-8714-5C42B102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1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91997-540F-4C90-A1A0-96B97A93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E41343-CBDB-4512-B6E7-2E4487DB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E56FA-42AD-4871-A7B6-A659179C6EAC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66736C-4288-4776-8248-9C189167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B473F3-45F0-49F5-A4BD-E8B8050D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8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1B7799-5181-4F8D-BE49-50A311F1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A26C-CA00-417A-BE03-50193FE272E2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A11B2-A5D1-4B20-B3C2-C6FFC2E1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A809C-17BD-424B-9584-F9E556CD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04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DE3BE-C03C-4ADC-AE48-156784E6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1EACE-3EE5-4D94-B9E1-84AE79A52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179133-3C90-4783-BA4C-68BCF5124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9F8746-0EB5-46D7-B5C0-0243C6AD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6D31-0E57-4641-B36F-499362409C6B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D8DE45-ECC8-4283-B9D6-D2DB3DB8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6F7E59-E09A-4673-9FA2-99C54EAF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67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F55B0-647D-442F-A0E9-7C8883FF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8A4E7B-8F8A-4B01-BEBD-04497F3E8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392330-A2CE-4382-B058-019B71A65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906F7B-247B-4844-8451-229FB8A4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67705-E899-4C56-95CB-EA35A906DC96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648BC-E0D7-4530-81ED-2FF3474B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FA263-B49F-4A7E-9834-8D681B41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99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64E86A-D274-418B-B34F-7B2A7010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D1D681-43AC-4ABB-839B-BF518051C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F7DC5-BFFC-4975-AF06-01C54E722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C0119-FEED-4565-B67C-8A87E97B278B}" type="datetime1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07DA6-DEBB-4B75-9508-4FF1BA337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3408A-0A69-4124-A1CA-0CCAD5E0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AAB8C-4BCF-47F7-8A37-2C523F0CD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6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nkyung.com/press-release/article/202106117676P" TargetMode="External"/><Relationship Id="rId3" Type="http://schemas.openxmlformats.org/officeDocument/2006/relationships/hyperlink" Target="https://hotelrestaurant.co.kr/mobile/article.html?no=8846" TargetMode="External"/><Relationship Id="rId7" Type="http://schemas.openxmlformats.org/officeDocument/2006/relationships/hyperlink" Target="http://biz.newdaily.co.kr/site/data/html/2020/07/08/2020070800170.html" TargetMode="External"/><Relationship Id="rId2" Type="http://schemas.openxmlformats.org/officeDocument/2006/relationships/hyperlink" Target="https://www.techm.kr/news/articleView.html?idxno=8677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joins.com/article/23869673" TargetMode="External"/><Relationship Id="rId5" Type="http://schemas.openxmlformats.org/officeDocument/2006/relationships/hyperlink" Target="https://hotelrestaurant.co.kr/mobile/article.html?no=9170" TargetMode="External"/><Relationship Id="rId10" Type="http://schemas.openxmlformats.org/officeDocument/2006/relationships/hyperlink" Target="https://www.edaily.co.kr/news/read?newsId=01295606625896840&amp;mediaCodeNo=257" TargetMode="External"/><Relationship Id="rId4" Type="http://schemas.openxmlformats.org/officeDocument/2006/relationships/hyperlink" Target="https://hotelrestaurant.co.kr/mobile/article.html?no=8511" TargetMode="External"/><Relationship Id="rId9" Type="http://schemas.openxmlformats.org/officeDocument/2006/relationships/hyperlink" Target="http://daily.hankooki.com/lpage/industry/202104/dh20210402102240148000.htm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CB1BAC-EC6F-45C7-99C8-7587B1F6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3"/>
            <a:ext cx="12192000" cy="68580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DA644B0-F20C-4DD1-BD04-329F333F543D}"/>
              </a:ext>
            </a:extLst>
          </p:cNvPr>
          <p:cNvGrpSpPr/>
          <p:nvPr/>
        </p:nvGrpSpPr>
        <p:grpSpPr>
          <a:xfrm>
            <a:off x="75877" y="6453467"/>
            <a:ext cx="12040246" cy="301752"/>
            <a:chOff x="1009063" y="1731123"/>
            <a:chExt cx="8523669" cy="301752"/>
          </a:xfrm>
          <a:solidFill>
            <a:srgbClr val="DED8E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EC042AE5-84D4-4C80-8B0B-F334EFD4216C}"/>
                </a:ext>
              </a:extLst>
            </p:cNvPr>
            <p:cNvSpPr/>
            <p:nvPr/>
          </p:nvSpPr>
          <p:spPr>
            <a:xfrm>
              <a:off x="1009063" y="1731123"/>
              <a:ext cx="990003" cy="301752"/>
            </a:xfrm>
            <a:prstGeom prst="flowChartTerminator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6" name="순서도: 수행의 시작/종료 25">
              <a:extLst>
                <a:ext uri="{FF2B5EF4-FFF2-40B4-BE49-F238E27FC236}">
                  <a16:creationId xmlns:a16="http://schemas.microsoft.com/office/drawing/2014/main" id="{ACC098E5-05E9-4C0C-8F63-E97D7C954547}"/>
                </a:ext>
              </a:extLst>
            </p:cNvPr>
            <p:cNvSpPr/>
            <p:nvPr/>
          </p:nvSpPr>
          <p:spPr>
            <a:xfrm>
              <a:off x="8542729" y="1731123"/>
              <a:ext cx="990003" cy="301752"/>
            </a:xfrm>
            <a:prstGeom prst="flowChartTerminator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45E5CF-2EF1-4A0F-A473-D795C890BB60}"/>
                </a:ext>
              </a:extLst>
            </p:cNvPr>
            <p:cNvSpPr/>
            <p:nvPr/>
          </p:nvSpPr>
          <p:spPr>
            <a:xfrm>
              <a:off x="1504063" y="1731123"/>
              <a:ext cx="7294879" cy="301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1F1C0C-C80B-4F0C-9B5D-AF085A410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43" y="3967035"/>
            <a:ext cx="3203752" cy="25783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AC6D03-50C0-4EE6-A430-FA3D2F8A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25" y="5001250"/>
            <a:ext cx="2001579" cy="14155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84E44C-EC31-40E1-BDED-2A5E7CD98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84" y="5256218"/>
            <a:ext cx="1856164" cy="1312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08C4F3-18C5-47E1-9D0D-33ED11099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78" y="5001250"/>
            <a:ext cx="2001579" cy="15951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A53A620-3F93-4455-94F4-12C490F3B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34" y="4651899"/>
            <a:ext cx="2605021" cy="20121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587DF7-8487-4AF6-B3D7-FA817A2272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43" y="5351291"/>
            <a:ext cx="1575936" cy="131271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D105862-D7A4-4B55-932F-FE2C815EBBA8}"/>
              </a:ext>
            </a:extLst>
          </p:cNvPr>
          <p:cNvGrpSpPr/>
          <p:nvPr/>
        </p:nvGrpSpPr>
        <p:grpSpPr>
          <a:xfrm>
            <a:off x="1595563" y="804160"/>
            <a:ext cx="9050646" cy="3498043"/>
            <a:chOff x="1564969" y="891466"/>
            <a:chExt cx="3126141" cy="6898746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D592D52-3185-4673-941F-BCC87D43829A}"/>
                </a:ext>
              </a:extLst>
            </p:cNvPr>
            <p:cNvSpPr/>
            <p:nvPr/>
          </p:nvSpPr>
          <p:spPr>
            <a:xfrm>
              <a:off x="1652052" y="987880"/>
              <a:ext cx="3039058" cy="342433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0D31AA6-6049-4EFE-B2DC-7763446A8AA1}"/>
                </a:ext>
              </a:extLst>
            </p:cNvPr>
            <p:cNvSpPr/>
            <p:nvPr/>
          </p:nvSpPr>
          <p:spPr>
            <a:xfrm>
              <a:off x="1564969" y="891466"/>
              <a:ext cx="3039058" cy="342433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err="1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KoBERT</a:t>
              </a:r>
              <a:r>
                <a:rPr lang="ko-KR" altLang="en-US" sz="2400" b="1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와 시계열 분석을 활용한 </a:t>
              </a:r>
              <a:endParaRPr lang="en-US" altLang="ko-KR" sz="24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400" b="1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저가형 호텔의 향후 경쟁력 강화 전략 제안 </a:t>
              </a:r>
              <a:r>
                <a:rPr lang="en-US" altLang="ko-KR" sz="2400" b="1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2400" b="1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리뷰 데이터를 기반으로</a:t>
              </a:r>
              <a:endParaRPr lang="en-US" altLang="ko-KR" sz="24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7821B39-79CA-448C-9CD2-94294C351ED3}"/>
                </a:ext>
              </a:extLst>
            </p:cNvPr>
            <p:cNvSpPr/>
            <p:nvPr/>
          </p:nvSpPr>
          <p:spPr>
            <a:xfrm>
              <a:off x="2319704" y="6559308"/>
              <a:ext cx="1616671" cy="123090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89DAAE6-F483-493B-96B3-F7C80200A8C3}"/>
              </a:ext>
            </a:extLst>
          </p:cNvPr>
          <p:cNvCxnSpPr>
            <a:cxnSpLocks/>
          </p:cNvCxnSpPr>
          <p:nvPr/>
        </p:nvCxnSpPr>
        <p:spPr>
          <a:xfrm>
            <a:off x="10603604" y="1517824"/>
            <a:ext cx="9539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C5DA857-BF37-4C27-87E3-52E7BCEBD0C6}"/>
              </a:ext>
            </a:extLst>
          </p:cNvPr>
          <p:cNvCxnSpPr>
            <a:cxnSpLocks/>
          </p:cNvCxnSpPr>
          <p:nvPr/>
        </p:nvCxnSpPr>
        <p:spPr>
          <a:xfrm>
            <a:off x="639067" y="1369238"/>
            <a:ext cx="931610" cy="14858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A1ED462-5352-4F3A-B9E8-5B6738A72CB4}"/>
              </a:ext>
            </a:extLst>
          </p:cNvPr>
          <p:cNvCxnSpPr>
            <a:cxnSpLocks/>
          </p:cNvCxnSpPr>
          <p:nvPr/>
        </p:nvCxnSpPr>
        <p:spPr>
          <a:xfrm>
            <a:off x="10601729" y="1611721"/>
            <a:ext cx="953910" cy="14618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23E32B2-DCFF-4A44-96FE-C4C71AA84B25}"/>
              </a:ext>
            </a:extLst>
          </p:cNvPr>
          <p:cNvCxnSpPr>
            <a:cxnSpLocks/>
          </p:cNvCxnSpPr>
          <p:nvPr/>
        </p:nvCxnSpPr>
        <p:spPr>
          <a:xfrm>
            <a:off x="616834" y="1612897"/>
            <a:ext cx="9539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액자 19">
            <a:extLst>
              <a:ext uri="{FF2B5EF4-FFF2-40B4-BE49-F238E27FC236}">
                <a16:creationId xmlns:a16="http://schemas.microsoft.com/office/drawing/2014/main" id="{E21C7119-275D-4BC5-A1FB-BEF3766EEC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02499F-A041-47A3-A887-E6633AA52FA2}"/>
              </a:ext>
            </a:extLst>
          </p:cNvPr>
          <p:cNvSpPr txBox="1"/>
          <p:nvPr/>
        </p:nvSpPr>
        <p:spPr>
          <a:xfrm>
            <a:off x="3073626" y="3733592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데민</a:t>
            </a:r>
            <a:r>
              <a:rPr lang="en-US" altLang="ko-KR" sz="2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8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김권호</a:t>
            </a:r>
            <a:r>
              <a:rPr lang="en-US" altLang="ko-KR" sz="2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윤정</a:t>
            </a:r>
            <a:r>
              <a:rPr lang="en-US" altLang="ko-KR" sz="2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정푸른</a:t>
            </a:r>
            <a:r>
              <a:rPr lang="en-US" altLang="ko-KR" sz="28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 err="1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송혜준</a:t>
            </a:r>
            <a:endParaRPr lang="en-US" altLang="ko-KR" sz="28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470B15-D2B7-43F6-976D-6EC38339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35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-1" y="-35905"/>
            <a:ext cx="12192000" cy="11232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18122-BE03-4622-BC5C-7029A315F785}"/>
              </a:ext>
            </a:extLst>
          </p:cNvPr>
          <p:cNvSpPr txBox="1"/>
          <p:nvPr/>
        </p:nvSpPr>
        <p:spPr>
          <a:xfrm>
            <a:off x="622626" y="1362841"/>
            <a:ext cx="8405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이후에 상위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 안에 생겼거나 없어진 단어 탐색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3F2CF1C-535F-4F9C-8FC6-836E014A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1" y="2287944"/>
            <a:ext cx="1314163" cy="2987667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4A735C38-5A04-4F9E-8A60-C34E87306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057" y="2381615"/>
            <a:ext cx="1406172" cy="2904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CFCBF-E26C-48B9-A27F-9D1F22A63409}"/>
              </a:ext>
            </a:extLst>
          </p:cNvPr>
          <p:cNvSpPr txBox="1"/>
          <p:nvPr/>
        </p:nvSpPr>
        <p:spPr>
          <a:xfrm>
            <a:off x="5489697" y="2082983"/>
            <a:ext cx="419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부모님 키워드 빈도수 그래프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BAB0A9-8499-4CFD-868A-F291DA14E185}"/>
              </a:ext>
            </a:extLst>
          </p:cNvPr>
          <p:cNvSpPr txBox="1"/>
          <p:nvPr/>
        </p:nvSpPr>
        <p:spPr>
          <a:xfrm>
            <a:off x="6362819" y="2634107"/>
            <a:ext cx="272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클럽</a:t>
            </a:r>
            <a:r>
              <a:rPr lang="en-US" altLang="ko-KR" dirty="0"/>
              <a:t>, </a:t>
            </a:r>
            <a:r>
              <a:rPr lang="ko-KR" altLang="en-US" dirty="0"/>
              <a:t>카페</a:t>
            </a:r>
            <a:r>
              <a:rPr lang="en-US" altLang="ko-KR" dirty="0"/>
              <a:t>, </a:t>
            </a:r>
            <a:r>
              <a:rPr lang="ko-KR" altLang="en-US" dirty="0"/>
              <a:t>맥주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4C7AD2-D0C3-412B-9798-43E126CD48BE}"/>
              </a:ext>
            </a:extLst>
          </p:cNvPr>
          <p:cNvSpPr/>
          <p:nvPr/>
        </p:nvSpPr>
        <p:spPr>
          <a:xfrm>
            <a:off x="-2" y="-13513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5353F3-6B44-4866-8162-3B1A48AAB654}"/>
              </a:ext>
            </a:extLst>
          </p:cNvPr>
          <p:cNvSpPr txBox="1"/>
          <p:nvPr/>
        </p:nvSpPr>
        <p:spPr>
          <a:xfrm>
            <a:off x="1467034" y="23398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05A3EDB-EF5D-4572-8CD0-0FD7A8278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2FFE79-068B-497D-A754-CE7BD1277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88" y="2435153"/>
            <a:ext cx="5496560" cy="286292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FA9435-F650-4417-8C34-1E9A7B3AA95D}"/>
              </a:ext>
            </a:extLst>
          </p:cNvPr>
          <p:cNvCxnSpPr>
            <a:cxnSpLocks/>
          </p:cNvCxnSpPr>
          <p:nvPr/>
        </p:nvCxnSpPr>
        <p:spPr>
          <a:xfrm>
            <a:off x="8228383" y="2525332"/>
            <a:ext cx="0" cy="26077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514C7B4-B23A-4CD4-BE8E-F12FBFFE021D}"/>
              </a:ext>
            </a:extLst>
          </p:cNvPr>
          <p:cNvSpPr/>
          <p:nvPr/>
        </p:nvSpPr>
        <p:spPr>
          <a:xfrm>
            <a:off x="978913" y="2082983"/>
            <a:ext cx="1314163" cy="32864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621D8B-B147-4EB4-8546-FFDD195781E8}"/>
              </a:ext>
            </a:extLst>
          </p:cNvPr>
          <p:cNvSpPr/>
          <p:nvPr/>
        </p:nvSpPr>
        <p:spPr>
          <a:xfrm>
            <a:off x="1101507" y="1969512"/>
            <a:ext cx="1085133" cy="2498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생긴 키워드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7C8B88D-18DB-40D9-9E71-58370D296E53}"/>
              </a:ext>
            </a:extLst>
          </p:cNvPr>
          <p:cNvSpPr/>
          <p:nvPr/>
        </p:nvSpPr>
        <p:spPr>
          <a:xfrm>
            <a:off x="2629552" y="2093121"/>
            <a:ext cx="1314163" cy="32864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CFDDC7-63B0-4749-A019-48AD92BCA323}"/>
              </a:ext>
            </a:extLst>
          </p:cNvPr>
          <p:cNvSpPr/>
          <p:nvPr/>
        </p:nvSpPr>
        <p:spPr>
          <a:xfrm>
            <a:off x="2661882" y="1969512"/>
            <a:ext cx="1239138" cy="276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없어진 키워드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24B2D5-2545-4521-A615-10053C5B4D5B}"/>
              </a:ext>
            </a:extLst>
          </p:cNvPr>
          <p:cNvSpPr txBox="1"/>
          <p:nvPr/>
        </p:nvSpPr>
        <p:spPr>
          <a:xfrm>
            <a:off x="513428" y="5533761"/>
            <a:ext cx="11530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관련 키워드와 함께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소음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방음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룸서비스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키워드가 새롭게 생기거나 급격하게 증가했으며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없어진 키워드 중 상위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키워드인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아기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부모님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키워드를 예시로 빈도수 그래프를 그려 본 결과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급격하게 감소하였음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이는 사람들이 단체로 호텔을 방문하는 빈도수가 줄고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소규모로 호텔을 방문한다는 것을 알 수 있음</a:t>
            </a: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30E6EFAF-F39A-4BA4-BC10-114980FB91C5}"/>
              </a:ext>
            </a:extLst>
          </p:cNvPr>
          <p:cNvSpPr/>
          <p:nvPr/>
        </p:nvSpPr>
        <p:spPr>
          <a:xfrm>
            <a:off x="2720544" y="2484690"/>
            <a:ext cx="1180476" cy="440842"/>
          </a:xfrm>
          <a:prstGeom prst="frame">
            <a:avLst>
              <a:gd name="adj1" fmla="val 82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5FAD51BC-24B6-42C6-8894-08E9559E81E6}"/>
              </a:ext>
            </a:extLst>
          </p:cNvPr>
          <p:cNvSpPr/>
          <p:nvPr/>
        </p:nvSpPr>
        <p:spPr>
          <a:xfrm>
            <a:off x="4443838" y="2453443"/>
            <a:ext cx="552250" cy="5535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BF4FA1-709B-439A-A48F-741CADF6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8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9FCCB-8A63-41D5-9A27-5BF6D89D7810}"/>
              </a:ext>
            </a:extLst>
          </p:cNvPr>
          <p:cNvSpPr txBox="1"/>
          <p:nvPr/>
        </p:nvSpPr>
        <p:spPr>
          <a:xfrm>
            <a:off x="542981" y="1749346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월별 언급 비율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F87487-7930-461D-B896-F6A0CD167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1" y="2146280"/>
            <a:ext cx="3270806" cy="18051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75B5D7-831B-438C-B814-F958E5B8106B}"/>
              </a:ext>
            </a:extLst>
          </p:cNvPr>
          <p:cNvSpPr txBox="1"/>
          <p:nvPr/>
        </p:nvSpPr>
        <p:spPr>
          <a:xfrm>
            <a:off x="4181123" y="1791978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 월별 언급 비율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94939-6CE0-4E7C-ACDE-BF6B2353A602}"/>
              </a:ext>
            </a:extLst>
          </p:cNvPr>
          <p:cNvSpPr txBox="1"/>
          <p:nvPr/>
        </p:nvSpPr>
        <p:spPr>
          <a:xfrm>
            <a:off x="8054535" y="1801778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힐링 월별 언급 비율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C8C1E0-D0C7-4E02-83C7-EF7CA388E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61" y="2171110"/>
            <a:ext cx="3270806" cy="18018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21330B6-965E-4975-86E7-169754DC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5" y="2175332"/>
            <a:ext cx="3270806" cy="19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49DD1B0-6423-428C-A029-CD86C360F253}"/>
              </a:ext>
            </a:extLst>
          </p:cNvPr>
          <p:cNvGrpSpPr/>
          <p:nvPr/>
        </p:nvGrpSpPr>
        <p:grpSpPr>
          <a:xfrm>
            <a:off x="432694" y="4126730"/>
            <a:ext cx="3381093" cy="2227151"/>
            <a:chOff x="7898115" y="1610901"/>
            <a:chExt cx="5336197" cy="22815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48304-B20F-4E0A-AC3C-86B0F285D5C7}"/>
                </a:ext>
              </a:extLst>
            </p:cNvPr>
            <p:cNvSpPr txBox="1"/>
            <p:nvPr/>
          </p:nvSpPr>
          <p:spPr>
            <a:xfrm>
              <a:off x="9293080" y="2749394"/>
              <a:ext cx="3481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 </a:t>
              </a:r>
              <a:endParaRPr lang="en-US" altLang="ko-KR" dirty="0"/>
            </a:p>
            <a:p>
              <a:r>
                <a:rPr lang="ko-KR" altLang="en-US" dirty="0"/>
                <a:t>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602190-CDDB-4BA4-A2E8-8637BBB8FD8B}"/>
                </a:ext>
              </a:extLst>
            </p:cNvPr>
            <p:cNvSpPr txBox="1"/>
            <p:nvPr/>
          </p:nvSpPr>
          <p:spPr>
            <a:xfrm>
              <a:off x="7898115" y="1610901"/>
              <a:ext cx="4223807" cy="37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호캉스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월별 언급 비율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AC3686B-3A90-42E3-956F-4542132D6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8115" y="1989256"/>
              <a:ext cx="5336197" cy="19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C9E282A-4027-46E6-892B-5078556CF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4505" y="3374859"/>
              <a:ext cx="2072894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7209FD8-E740-4EA8-8AF1-4EB1C12CC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063" y="3021759"/>
              <a:ext cx="2428970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052EF9A6-01D1-47C5-8C8D-F0CB81C89638}"/>
                </a:ext>
              </a:extLst>
            </p:cNvPr>
            <p:cNvCxnSpPr>
              <a:cxnSpLocks/>
              <a:stCxn id="2052" idx="0"/>
            </p:cNvCxnSpPr>
            <p:nvPr/>
          </p:nvCxnSpPr>
          <p:spPr>
            <a:xfrm>
              <a:off x="10566214" y="1989256"/>
              <a:ext cx="0" cy="17485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11A2552-3404-4362-8395-7C6E38752304}"/>
              </a:ext>
            </a:extLst>
          </p:cNvPr>
          <p:cNvSpPr txBox="1"/>
          <p:nvPr/>
        </p:nvSpPr>
        <p:spPr>
          <a:xfrm>
            <a:off x="3914435" y="4127977"/>
            <a:ext cx="78245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힐링 키워드의 비율이 증가함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코로나로 인해 방에 있는 시간이 증가하면서 일어난 변화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라고 사료됨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키워드가 감소하고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호캉스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키워드의 비수기 비율이 증가함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여행을 목적으로 호텔을 방문하는 것이 줄고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호캉스를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목적으로 한 호텔 방문이 증가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 방문 목적이 숙박보다는 호텔의 자체시설을 이용하기 위한 방향으로 변화되었음</a:t>
            </a:r>
            <a:endParaRPr lang="en-US" altLang="ko-KR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       -&gt;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호텔이 가지는 특징을 더욱 자세히 분석하기 위해</a:t>
            </a:r>
            <a:b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 모델링을 시행하기로 결정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7B8CCA-EBB4-405E-A929-D601C12E54DF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EE6AA7-B4C7-4B0C-AA8B-283D21069F15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8F960F1-EE28-4E03-87D5-E868C5BADF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35AB95-53DF-45D4-87E1-3302CE3A7DAF}"/>
              </a:ext>
            </a:extLst>
          </p:cNvPr>
          <p:cNvSpPr txBox="1"/>
          <p:nvPr/>
        </p:nvSpPr>
        <p:spPr>
          <a:xfrm>
            <a:off x="542979" y="1146231"/>
            <a:ext cx="7763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빈도가 크게 증가하거나 감소한 키워드 세부 분석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7B70CE-7923-49FB-8BD9-932BA61B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9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18122-BE03-4622-BC5C-7029A315F785}"/>
              </a:ext>
            </a:extLst>
          </p:cNvPr>
          <p:cNvSpPr txBox="1"/>
          <p:nvPr/>
        </p:nvSpPr>
        <p:spPr>
          <a:xfrm>
            <a:off x="942349" y="1184155"/>
            <a:ext cx="9790754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리뷰의 전반적인 구성 파악과 감성점수 분석을 위하여 리뷰들의 토픽을 추출하는 토픽모델링을 실행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하였음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토픽모델링의 기법 중 하나인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HDP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모두 사용하여 토픽모델링 해본 결과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HDP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더 나은 결과를 보여 </a:t>
            </a:r>
            <a:r>
              <a:rPr lang="en-US" altLang="ko-KR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토픽모델링을 진행하였음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우리가 사용할 모델인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토픽의 단어 비중과 문서의 토픽 비중이라는 두 가지 변수의 결합 확률분포에 따라 문서의 토픽을 찾는 과정임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48A036-58C1-4BD5-BC08-BB1EB4DB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267" y="3533375"/>
            <a:ext cx="6288917" cy="30557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037C4C-BC3A-431B-BBF2-28BBF8F53D1A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1D4C0-141B-424C-9494-B78F1F1DED66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선정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216FD9-3BB6-4111-A1D8-62ECE845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35C08B-6736-42A9-8846-BA48CA23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9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18122-BE03-4622-BC5C-7029A315F785}"/>
              </a:ext>
            </a:extLst>
          </p:cNvPr>
          <p:cNvSpPr txBox="1"/>
          <p:nvPr/>
        </p:nvSpPr>
        <p:spPr>
          <a:xfrm>
            <a:off x="1150227" y="1180728"/>
            <a:ext cx="10353153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토픽모델링 시작 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자연어인 각 리뷰들을 전처리하기 위해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KoNLPy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분석기를 사용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Okt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분석기는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세세한 명사 분류를 하지 않기에 속도 면에서 유리하고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띄어쓰기 없이도 분류가 가능하며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어근화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(Stemming)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기능이 존재하고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4.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텍스트에 특화되었다는 장점이 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-&gt;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정제되지 않은 온라인 리뷰를 대상으로 하는 우리 프로젝트에 가장 적합하다고 판단하여 이를 사용</a:t>
            </a:r>
            <a:endParaRPr lang="en-US" altLang="ko-KR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59D03-8CB3-4BC8-925A-CCA395721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69"/>
          <a:stretch/>
        </p:blipFill>
        <p:spPr>
          <a:xfrm>
            <a:off x="1388137" y="2900450"/>
            <a:ext cx="8900822" cy="19618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AE48E-EA04-476A-B794-5D3192FCC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98"/>
          <a:stretch/>
        </p:blipFill>
        <p:spPr>
          <a:xfrm>
            <a:off x="1388137" y="4908837"/>
            <a:ext cx="8900822" cy="17703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ABE1D3-7F74-4A21-8F13-0CAB1D10B834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62916-A0A1-4E15-9FEF-7451BD28AA2C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7257BF-F99E-4E07-B768-8519AF6D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DB4C79-05D2-4F16-A761-A0C99062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78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18122-BE03-4622-BC5C-7029A315F785}"/>
              </a:ext>
            </a:extLst>
          </p:cNvPr>
          <p:cNvSpPr txBox="1"/>
          <p:nvPr/>
        </p:nvSpPr>
        <p:spPr>
          <a:xfrm>
            <a:off x="1048882" y="1255975"/>
            <a:ext cx="9802188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숙박업 자체가 가지는 토픽을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뽑아내기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위해서 불용어를 결정함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이름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각종 조사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 개인의 평가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 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방문자 개인의 특성이 담긴 단어는 제거하였음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효과적인 토픽 분류를 위해 글자의 길이가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이하인 단어들도 불용어로 처리하였음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5DDD9-76B4-4829-B6A1-70EEAB45084B}"/>
              </a:ext>
            </a:extLst>
          </p:cNvPr>
          <p:cNvSpPr txBox="1"/>
          <p:nvPr/>
        </p:nvSpPr>
        <p:spPr>
          <a:xfrm>
            <a:off x="1620767" y="2888652"/>
            <a:ext cx="8950465" cy="3354765"/>
          </a:xfrm>
          <a:prstGeom prst="rect">
            <a:avLst/>
          </a:prstGeom>
          <a:solidFill>
            <a:srgbClr val="8FAADC"/>
          </a:solidFill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불용어</a:t>
            </a:r>
            <a:r>
              <a:rPr lang="ko-KR" altLang="en-US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목록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en-US" altLang="ko-KR" sz="20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Stopwords</a:t>
            </a:r>
            <a:r>
              <a:rPr lang="en-US" altLang="ko-KR" sz="20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천안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구로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광화문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해운대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마포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삼성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서대문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울산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역삼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동대문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명동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김포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용산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남대문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군산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신도림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평창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속초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만족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편안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불편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가족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친구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부모님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여자친구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남자친구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와이프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스테이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신라스테이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친절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노보텔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라마다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롯데시티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롯데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추천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강추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최악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인사동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익선동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아베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여행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생각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이용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만족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추천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라마다의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라마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프라자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때문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공항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그랜드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앰버서더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스위트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숙소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전반적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서울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동문시장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최고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친구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직원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필요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하루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강추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컨디션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숙박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일반적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우리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투숙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바로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시간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조금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객실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정말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최고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완전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월드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감동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기억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모든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덕분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진짜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출장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호캉스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매우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안심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신랑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요즘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항상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걱정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마음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처음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그냥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저희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자주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역시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다른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생일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선택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사용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휴가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엄마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리뷰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아들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키즈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위해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또한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미리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추억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해주시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여의도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글래드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메리어트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신화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큐티브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하얏트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제주도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전반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힐튼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보고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부분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타워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도착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방이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무엇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코로나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끼리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여기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동생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기념일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웨스턴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한국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가장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광안대교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예약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수준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제공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추가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레지던스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남편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월드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달라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르살롱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대해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어머니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아버지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체크아웃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 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별로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주말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포함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가지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제일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기대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배정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기회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의사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느낌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제대로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데리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', '</a:t>
            </a:r>
            <a:r>
              <a:rPr lang="ko-KR" altLang="en-US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일찍</a:t>
            </a:r>
            <a:r>
              <a:rPr lang="en-US" altLang="ko-KR" sz="1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’ …</a:t>
            </a:r>
            <a:endParaRPr lang="ko-KR" altLang="en-US" sz="1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E0E910-758C-430F-9DE6-6E751131EE1D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E4F9C7-9543-4D98-B68B-0FB6C19AE1AD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620992-91FF-41C8-956C-A4F709D9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8B28B9-5E29-49DD-864D-A0D3C07E5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4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18122-BE03-4622-BC5C-7029A315F785}"/>
              </a:ext>
            </a:extLst>
          </p:cNvPr>
          <p:cNvSpPr txBox="1"/>
          <p:nvPr/>
        </p:nvSpPr>
        <p:spPr>
          <a:xfrm>
            <a:off x="773673" y="1231433"/>
            <a:ext cx="96978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에서는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사용자가 지정해 주어야 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 최적의 토픽 수를 구하기 위해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Perplexity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Coherence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지표를 사용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Perplexity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값이 작을수록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Coherence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값이 클수록 최적의 토픽 수라고 판단할 수 있음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반복실험을 통해 우리 프로젝트에서의 토픽 수를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K=10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지정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토픽을 뽑아내게 됨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601386-EBA4-417D-9F12-6F184C07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76" y="3004354"/>
            <a:ext cx="5294627" cy="34615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6853D2-C8FC-42AC-8D9C-5DD5B36CB796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538B9-4DAD-4AF0-8C7A-A13DDF5D9C49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FA6684F-7856-495A-A0F2-89A001EDC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4B8CFAB-F2BA-48D2-AE33-F596F2B35045}"/>
              </a:ext>
            </a:extLst>
          </p:cNvPr>
          <p:cNvGrpSpPr/>
          <p:nvPr/>
        </p:nvGrpSpPr>
        <p:grpSpPr>
          <a:xfrm>
            <a:off x="861134" y="3004354"/>
            <a:ext cx="5109114" cy="3437755"/>
            <a:chOff x="622629" y="3004354"/>
            <a:chExt cx="5347619" cy="343775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438E86-4F47-4D66-9988-7A0326F5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629" y="3004354"/>
              <a:ext cx="5347619" cy="3437755"/>
            </a:xfrm>
            <a:prstGeom prst="rect">
              <a:avLst/>
            </a:prstGeom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D9A35C1-6C09-4B88-82F4-88D9EF1044F0}"/>
                </a:ext>
              </a:extLst>
            </p:cNvPr>
            <p:cNvCxnSpPr/>
            <p:nvPr/>
          </p:nvCxnSpPr>
          <p:spPr>
            <a:xfrm>
              <a:off x="3296438" y="3941686"/>
              <a:ext cx="0" cy="209513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C12B45-E43F-441B-A896-55D9AB14B4B5}"/>
                </a:ext>
              </a:extLst>
            </p:cNvPr>
            <p:cNvSpPr/>
            <p:nvPr/>
          </p:nvSpPr>
          <p:spPr>
            <a:xfrm>
              <a:off x="3176592" y="6026542"/>
              <a:ext cx="223552" cy="23221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903DF7-062D-4530-A305-BC7980DD6AB7}"/>
              </a:ext>
            </a:extLst>
          </p:cNvPr>
          <p:cNvSpPr txBox="1"/>
          <p:nvPr/>
        </p:nvSpPr>
        <p:spPr>
          <a:xfrm>
            <a:off x="1135791" y="6465923"/>
            <a:ext cx="343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Coherence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D2A1F-BED4-4B51-8A34-32E0DBEC2EB3}"/>
              </a:ext>
            </a:extLst>
          </p:cNvPr>
          <p:cNvSpPr txBox="1"/>
          <p:nvPr/>
        </p:nvSpPr>
        <p:spPr>
          <a:xfrm>
            <a:off x="7206636" y="6442109"/>
            <a:ext cx="343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Perplexity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1B980D-7AA1-4C78-BE35-F9EB09DF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32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20014C-C52F-4059-A8E5-59F0F359A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29" b="10348"/>
          <a:stretch/>
        </p:blipFill>
        <p:spPr>
          <a:xfrm>
            <a:off x="8209897" y="3203407"/>
            <a:ext cx="3291780" cy="28359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526079-0BD9-438F-8F7A-F50001F4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27" y="3149300"/>
            <a:ext cx="6720634" cy="2992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1073D9-0843-4AF6-9728-49E6965A7381}"/>
              </a:ext>
            </a:extLst>
          </p:cNvPr>
          <p:cNvSpPr txBox="1"/>
          <p:nvPr/>
        </p:nvSpPr>
        <p:spPr>
          <a:xfrm>
            <a:off x="908727" y="1109065"/>
            <a:ext cx="972376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Tomotopy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활용하여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생성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하이퍼파라미터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문서 대비 출현 빈도가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작은 단어들은 모델에서 제외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최상위 빈도 단어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개를 모델에서 제거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LDA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결과 총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토픽이 확정되었음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C2FE8-E2D3-46D7-819E-E18282CA2F30}"/>
              </a:ext>
            </a:extLst>
          </p:cNvPr>
          <p:cNvSpPr txBox="1"/>
          <p:nvPr/>
        </p:nvSpPr>
        <p:spPr>
          <a:xfrm>
            <a:off x="2810253" y="6281310"/>
            <a:ext cx="296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[LDA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통해 나온 토픽모델링 결과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60C66C-FAD0-474E-89D7-2FD4AC531072}"/>
              </a:ext>
            </a:extLst>
          </p:cNvPr>
          <p:cNvSpPr txBox="1"/>
          <p:nvPr/>
        </p:nvSpPr>
        <p:spPr>
          <a:xfrm>
            <a:off x="8132892" y="6281311"/>
            <a:ext cx="344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en-US" altLang="ko-KR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pyLDAvis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토픽의 분포 시각화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D12FBB-2A4C-4443-BDD7-922900B39A8D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EB8C0-8F3E-442A-A135-DACAE524C98C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6847479-2DDD-4780-9671-8446E3B62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79810D-B262-4C23-988B-BD7443A3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91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0972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480EA6B5-93A0-416F-BD2A-11651A92D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68417" y="1573530"/>
            <a:ext cx="2644140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60E00-64FC-4C65-9113-E75F078D9031}"/>
              </a:ext>
            </a:extLst>
          </p:cNvPr>
          <p:cNvSpPr txBox="1"/>
          <p:nvPr/>
        </p:nvSpPr>
        <p:spPr>
          <a:xfrm>
            <a:off x="193314" y="1188859"/>
            <a:ext cx="7447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 별 리뷰 빈도 수 분석</a:t>
            </a:r>
          </a:p>
        </p:txBody>
      </p:sp>
      <p:sp>
        <p:nvSpPr>
          <p:cNvPr id="38" name="AutoShape 2" descr="Untitled">
            <a:extLst>
              <a:ext uri="{FF2B5EF4-FFF2-40B4-BE49-F238E27FC236}">
                <a16:creationId xmlns:a16="http://schemas.microsoft.com/office/drawing/2014/main" id="{C6D77FC8-7604-4202-89E1-D116AB80C1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1932" y="30744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9" name="AutoShape 4" descr="Untitled">
            <a:extLst>
              <a:ext uri="{FF2B5EF4-FFF2-40B4-BE49-F238E27FC236}">
                <a16:creationId xmlns:a16="http://schemas.microsoft.com/office/drawing/2014/main" id="{FCE03B6F-94C8-416D-9B08-B069EDF77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3207" y="2542719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AutoShape 6" descr="Untitled">
            <a:extLst>
              <a:ext uri="{FF2B5EF4-FFF2-40B4-BE49-F238E27FC236}">
                <a16:creationId xmlns:a16="http://schemas.microsoft.com/office/drawing/2014/main" id="{FC93863C-822A-4CFA-9137-8D6448A6FE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6732" y="2907976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62414BD6-EFE1-484D-AA84-F7BAA36CB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4332" y="322688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AutoShape 10">
            <a:extLst>
              <a:ext uri="{FF2B5EF4-FFF2-40B4-BE49-F238E27FC236}">
                <a16:creationId xmlns:a16="http://schemas.microsoft.com/office/drawing/2014/main" id="{0F0D7FEE-3B34-4CC1-848E-D098FF38B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33000" y="1844360"/>
            <a:ext cx="2644140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19B5FF-3724-4D1A-8145-C79EF10C98AC}"/>
              </a:ext>
            </a:extLst>
          </p:cNvPr>
          <p:cNvSpPr txBox="1"/>
          <p:nvPr/>
        </p:nvSpPr>
        <p:spPr>
          <a:xfrm>
            <a:off x="201065" y="1797116"/>
            <a:ext cx="45212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0: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프론트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분위기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F43B6A-61ED-4706-999D-9759C4666638}"/>
              </a:ext>
            </a:extLst>
          </p:cNvPr>
          <p:cNvSpPr txBox="1"/>
          <p:nvPr/>
        </p:nvSpPr>
        <p:spPr>
          <a:xfrm>
            <a:off x="2912095" y="1785414"/>
            <a:ext cx="5424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1: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바다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전망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뷰 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야경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아침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FE969A-DCE6-4C9B-8CE5-3BDFB8481B47}"/>
              </a:ext>
            </a:extLst>
          </p:cNvPr>
          <p:cNvSpPr txBox="1"/>
          <p:nvPr/>
        </p:nvSpPr>
        <p:spPr>
          <a:xfrm>
            <a:off x="8769703" y="1760135"/>
            <a:ext cx="30168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3: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사우나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야외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2BC633-ED7C-468F-99B0-372770184B96}"/>
              </a:ext>
            </a:extLst>
          </p:cNvPr>
          <p:cNvSpPr txBox="1"/>
          <p:nvPr/>
        </p:nvSpPr>
        <p:spPr>
          <a:xfrm>
            <a:off x="5624252" y="1791504"/>
            <a:ext cx="2966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2: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침대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욕조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어매니티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디럭스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874C18-C482-46CC-9793-AE3C7CFFBBDD}"/>
              </a:ext>
            </a:extLst>
          </p:cNvPr>
          <p:cNvSpPr txBox="1"/>
          <p:nvPr/>
        </p:nvSpPr>
        <p:spPr>
          <a:xfrm>
            <a:off x="3006582" y="3523445"/>
            <a:ext cx="28298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5: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청소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냄새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화장실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먼지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53F908-BD81-43B3-9BE1-2DDAD687E99F}"/>
              </a:ext>
            </a:extLst>
          </p:cNvPr>
          <p:cNvSpPr txBox="1"/>
          <p:nvPr/>
        </p:nvSpPr>
        <p:spPr>
          <a:xfrm>
            <a:off x="270961" y="3496112"/>
            <a:ext cx="2438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4: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안내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로비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미소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배려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3D2FA0-24CB-4082-BDFD-E6ECF3046CC0}"/>
              </a:ext>
            </a:extLst>
          </p:cNvPr>
          <p:cNvSpPr txBox="1"/>
          <p:nvPr/>
        </p:nvSpPr>
        <p:spPr>
          <a:xfrm>
            <a:off x="193314" y="5176785"/>
            <a:ext cx="2845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7: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라운지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클럽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뷔페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해피아워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48C028-65B7-4EE1-B183-994CA365A6DF}"/>
              </a:ext>
            </a:extLst>
          </p:cNvPr>
          <p:cNvSpPr txBox="1"/>
          <p:nvPr/>
        </p:nvSpPr>
        <p:spPr>
          <a:xfrm>
            <a:off x="5836420" y="3508055"/>
            <a:ext cx="28046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6: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근처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거리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맛집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접근성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497FD4-5CDD-4B7C-9908-8CE095C31BAE}"/>
              </a:ext>
            </a:extLst>
          </p:cNvPr>
          <p:cNvSpPr txBox="1"/>
          <p:nvPr/>
        </p:nvSpPr>
        <p:spPr>
          <a:xfrm>
            <a:off x="3015072" y="5173989"/>
            <a:ext cx="26181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8: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주차장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가성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로비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658E2B-73BF-4D89-90DB-F23E751F9B78}"/>
              </a:ext>
            </a:extLst>
          </p:cNvPr>
          <p:cNvSpPr txBox="1"/>
          <p:nvPr/>
        </p:nvSpPr>
        <p:spPr>
          <a:xfrm>
            <a:off x="5857777" y="5173411"/>
            <a:ext cx="28640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Topic 9: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프론트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응대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요청</a:t>
            </a:r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전화 </a:t>
            </a:r>
          </a:p>
          <a:p>
            <a:r>
              <a:rPr lang="en-US" altLang="ko-KR" sz="11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ko-KR" altLang="en-US" sz="11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46017D-F910-48B9-8FA6-25D67E930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6" y="2055561"/>
            <a:ext cx="2631609" cy="143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B298D4-5C6D-4A13-A33F-1399CEA3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56" y="2051628"/>
            <a:ext cx="2494164" cy="145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F014D8-CC45-42A7-80ED-F85E1F1B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89" y="2041079"/>
            <a:ext cx="2887006" cy="14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2EFD75-8708-4083-88B1-E6D4469F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286" y="2060206"/>
            <a:ext cx="2804661" cy="135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F6080DE-EA58-461D-B77F-53677CF2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32" y="3780770"/>
            <a:ext cx="2609868" cy="133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01E9627-7A80-434E-ADD6-2DC2E430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69" y="3765060"/>
            <a:ext cx="2709652" cy="14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344AAF7-1C83-4D9E-AF94-686C071F3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31" y="3789050"/>
            <a:ext cx="2785463" cy="14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228BE793-B030-49BF-8DEE-A6826448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1" y="5441819"/>
            <a:ext cx="2497639" cy="12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8A9CC13-B299-41A4-A62D-6B7925132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72" y="5425328"/>
            <a:ext cx="2845331" cy="12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76A35CB-6C5A-475B-B74E-D20341C4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377" y="5450932"/>
            <a:ext cx="2864016" cy="12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F85A998-9420-473B-9C2D-E4B8AA0AD614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D72E44-BF22-4C43-A607-4BD1952C7AE0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57F2ECC-D427-4C0C-9705-2726C7F47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0E5311F-D563-4F1B-BEB6-1E3172DBB7C1}"/>
              </a:ext>
            </a:extLst>
          </p:cNvPr>
          <p:cNvSpPr txBox="1"/>
          <p:nvPr/>
        </p:nvSpPr>
        <p:spPr>
          <a:xfrm>
            <a:off x="8687368" y="4204893"/>
            <a:ext cx="3337789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새롭게 토픽모델링 된 토픽 중에서 연관성이 적은 키워드가 하나의 토픽으로 묶인 경우에는 나누어서 새롭게 빈도 수 분석 실시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D0FFDB-018B-4CE5-83D5-5EE8ACA5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146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64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9E04E-545A-4F24-B4DA-670AD133BF08}"/>
              </a:ext>
            </a:extLst>
          </p:cNvPr>
          <p:cNvSpPr txBox="1"/>
          <p:nvPr/>
        </p:nvSpPr>
        <p:spPr>
          <a:xfrm>
            <a:off x="886983" y="1108074"/>
            <a:ext cx="10689884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리뷰 개수가 다르기 때문에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정규화를 실시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토픽 별 토큰 개수를 월별 리뷰개수로 나누어서 계산한 비율 값을 사용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월별 리뷰에 포함된 각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개수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월별 리뷰 수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window size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잡아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가우시안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분포에 따라 가중치를 두고 평균을 구해서 변화량 차이가 가장 큰 시점을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change point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지정함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빈도 수에 급격한 변화를 보인 시점을 파악하여 최근에 유의미한 변화를 가져온 토픽들 분석 실시</a:t>
            </a:r>
          </a:p>
        </p:txBody>
      </p:sp>
      <p:sp>
        <p:nvSpPr>
          <p:cNvPr id="12" name="AutoShape 2" descr="Untitled">
            <a:extLst>
              <a:ext uri="{FF2B5EF4-FFF2-40B4-BE49-F238E27FC236}">
                <a16:creationId xmlns:a16="http://schemas.microsoft.com/office/drawing/2014/main" id="{AF49ED86-789F-46C3-99EF-41389EE98E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90791" y="2846031"/>
            <a:ext cx="396935" cy="39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7231CB-3F81-4F66-8276-8499A658E4D0}"/>
              </a:ext>
            </a:extLst>
          </p:cNvPr>
          <p:cNvGrpSpPr/>
          <p:nvPr/>
        </p:nvGrpSpPr>
        <p:grpSpPr>
          <a:xfrm>
            <a:off x="1245988" y="4078458"/>
            <a:ext cx="4060036" cy="1309859"/>
            <a:chOff x="5548949" y="3418997"/>
            <a:chExt cx="6074538" cy="2245855"/>
          </a:xfrm>
        </p:grpSpPr>
        <p:sp>
          <p:nvSpPr>
            <p:cNvPr id="17" name="자유형 32">
              <a:extLst>
                <a:ext uri="{FF2B5EF4-FFF2-40B4-BE49-F238E27FC236}">
                  <a16:creationId xmlns:a16="http://schemas.microsoft.com/office/drawing/2014/main" id="{774075A8-989F-4AFE-95D0-8A3EAD2EBDBC}"/>
                </a:ext>
              </a:extLst>
            </p:cNvPr>
            <p:cNvSpPr/>
            <p:nvPr/>
          </p:nvSpPr>
          <p:spPr>
            <a:xfrm>
              <a:off x="8618777" y="3418997"/>
              <a:ext cx="3004710" cy="1714745"/>
            </a:xfrm>
            <a:custGeom>
              <a:avLst/>
              <a:gdLst>
                <a:gd name="connsiteX0" fmla="*/ 0 w 1099039"/>
                <a:gd name="connsiteY0" fmla="*/ 694595 h 694595"/>
                <a:gd name="connsiteX1" fmla="*/ 378069 w 1099039"/>
                <a:gd name="connsiteY1" fmla="*/ 553918 h 694595"/>
                <a:gd name="connsiteX2" fmla="*/ 553916 w 1099039"/>
                <a:gd name="connsiteY2" fmla="*/ 3 h 694595"/>
                <a:gd name="connsiteX3" fmla="*/ 720969 w 1099039"/>
                <a:gd name="connsiteY3" fmla="*/ 562711 h 694595"/>
                <a:gd name="connsiteX4" fmla="*/ 1099039 w 1099039"/>
                <a:gd name="connsiteY4" fmla="*/ 668218 h 69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039" h="694595">
                  <a:moveTo>
                    <a:pt x="0" y="694595"/>
                  </a:moveTo>
                  <a:cubicBezTo>
                    <a:pt x="142875" y="682139"/>
                    <a:pt x="285750" y="669683"/>
                    <a:pt x="378069" y="553918"/>
                  </a:cubicBezTo>
                  <a:cubicBezTo>
                    <a:pt x="470388" y="438153"/>
                    <a:pt x="496766" y="-1463"/>
                    <a:pt x="553916" y="3"/>
                  </a:cubicBezTo>
                  <a:cubicBezTo>
                    <a:pt x="611066" y="1468"/>
                    <a:pt x="630115" y="451342"/>
                    <a:pt x="720969" y="562711"/>
                  </a:cubicBezTo>
                  <a:cubicBezTo>
                    <a:pt x="811823" y="674080"/>
                    <a:pt x="955431" y="671149"/>
                    <a:pt x="1099039" y="668218"/>
                  </a:cubicBezTo>
                </a:path>
              </a:pathLst>
            </a:custGeom>
            <a:ln w="63500">
              <a:solidFill>
                <a:srgbClr val="70AD47">
                  <a:alpha val="50000"/>
                </a:srgb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대괄호 17">
              <a:extLst>
                <a:ext uri="{FF2B5EF4-FFF2-40B4-BE49-F238E27FC236}">
                  <a16:creationId xmlns:a16="http://schemas.microsoft.com/office/drawing/2014/main" id="{C4D7CDA4-0CDA-4DFC-8E70-2B888D6005A1}"/>
                </a:ext>
              </a:extLst>
            </p:cNvPr>
            <p:cNvSpPr/>
            <p:nvPr/>
          </p:nvSpPr>
          <p:spPr>
            <a:xfrm rot="5400000">
              <a:off x="6172195" y="4697515"/>
              <a:ext cx="374726" cy="1554282"/>
            </a:xfrm>
            <a:prstGeom prst="rightBracket">
              <a:avLst>
                <a:gd name="adj" fmla="val 0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대괄호 18">
              <a:extLst>
                <a:ext uri="{FF2B5EF4-FFF2-40B4-BE49-F238E27FC236}">
                  <a16:creationId xmlns:a16="http://schemas.microsoft.com/office/drawing/2014/main" id="{AE3AC6FD-F194-4A88-80F5-A6DDF19EFC51}"/>
                </a:ext>
              </a:extLst>
            </p:cNvPr>
            <p:cNvSpPr/>
            <p:nvPr/>
          </p:nvSpPr>
          <p:spPr>
            <a:xfrm rot="5400000">
              <a:off x="7691467" y="4737542"/>
              <a:ext cx="374728" cy="1479891"/>
            </a:xfrm>
            <a:prstGeom prst="rightBracket">
              <a:avLst>
                <a:gd name="adj" fmla="val 0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오른쪽 대괄호 19">
              <a:extLst>
                <a:ext uri="{FF2B5EF4-FFF2-40B4-BE49-F238E27FC236}">
                  <a16:creationId xmlns:a16="http://schemas.microsoft.com/office/drawing/2014/main" id="{05F7CFF5-6E14-48F7-8BCD-EA8A29E5B093}"/>
                </a:ext>
              </a:extLst>
            </p:cNvPr>
            <p:cNvSpPr/>
            <p:nvPr/>
          </p:nvSpPr>
          <p:spPr>
            <a:xfrm rot="5400000">
              <a:off x="9173546" y="4727639"/>
              <a:ext cx="374726" cy="1479891"/>
            </a:xfrm>
            <a:prstGeom prst="rightBracket">
              <a:avLst>
                <a:gd name="adj" fmla="val 0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오른쪽 대괄호 20">
              <a:extLst>
                <a:ext uri="{FF2B5EF4-FFF2-40B4-BE49-F238E27FC236}">
                  <a16:creationId xmlns:a16="http://schemas.microsoft.com/office/drawing/2014/main" id="{C03DBA04-4082-42DD-9D05-246CD96F5F81}"/>
                </a:ext>
              </a:extLst>
            </p:cNvPr>
            <p:cNvSpPr/>
            <p:nvPr/>
          </p:nvSpPr>
          <p:spPr>
            <a:xfrm rot="5400000">
              <a:off x="10649064" y="4737541"/>
              <a:ext cx="374726" cy="1479891"/>
            </a:xfrm>
            <a:prstGeom prst="rightBracket">
              <a:avLst>
                <a:gd name="adj" fmla="val 0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 25">
              <a:extLst>
                <a:ext uri="{FF2B5EF4-FFF2-40B4-BE49-F238E27FC236}">
                  <a16:creationId xmlns:a16="http://schemas.microsoft.com/office/drawing/2014/main" id="{43EC1EB6-46D8-4062-BAB7-DB3C44E8AB0A}"/>
                </a:ext>
              </a:extLst>
            </p:cNvPr>
            <p:cNvSpPr/>
            <p:nvPr/>
          </p:nvSpPr>
          <p:spPr>
            <a:xfrm>
              <a:off x="5548949" y="3482865"/>
              <a:ext cx="3062219" cy="1710557"/>
            </a:xfrm>
            <a:custGeom>
              <a:avLst/>
              <a:gdLst>
                <a:gd name="connsiteX0" fmla="*/ 0 w 1099039"/>
                <a:gd name="connsiteY0" fmla="*/ 694595 h 694595"/>
                <a:gd name="connsiteX1" fmla="*/ 378069 w 1099039"/>
                <a:gd name="connsiteY1" fmla="*/ 553918 h 694595"/>
                <a:gd name="connsiteX2" fmla="*/ 553916 w 1099039"/>
                <a:gd name="connsiteY2" fmla="*/ 3 h 694595"/>
                <a:gd name="connsiteX3" fmla="*/ 720969 w 1099039"/>
                <a:gd name="connsiteY3" fmla="*/ 562711 h 694595"/>
                <a:gd name="connsiteX4" fmla="*/ 1099039 w 1099039"/>
                <a:gd name="connsiteY4" fmla="*/ 668218 h 69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039" h="694595">
                  <a:moveTo>
                    <a:pt x="0" y="694595"/>
                  </a:moveTo>
                  <a:cubicBezTo>
                    <a:pt x="142875" y="682139"/>
                    <a:pt x="285750" y="669683"/>
                    <a:pt x="378069" y="553918"/>
                  </a:cubicBezTo>
                  <a:cubicBezTo>
                    <a:pt x="470388" y="438153"/>
                    <a:pt x="496766" y="-1463"/>
                    <a:pt x="553916" y="3"/>
                  </a:cubicBezTo>
                  <a:cubicBezTo>
                    <a:pt x="611066" y="1468"/>
                    <a:pt x="630115" y="451342"/>
                    <a:pt x="720969" y="562711"/>
                  </a:cubicBezTo>
                  <a:cubicBezTo>
                    <a:pt x="811823" y="674080"/>
                    <a:pt x="955431" y="671149"/>
                    <a:pt x="1099039" y="668218"/>
                  </a:cubicBezTo>
                </a:path>
              </a:pathLst>
            </a:custGeom>
            <a:ln w="635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29">
              <a:extLst>
                <a:ext uri="{FF2B5EF4-FFF2-40B4-BE49-F238E27FC236}">
                  <a16:creationId xmlns:a16="http://schemas.microsoft.com/office/drawing/2014/main" id="{857F458D-0B95-4F0D-B91E-491B50BA2A01}"/>
                </a:ext>
              </a:extLst>
            </p:cNvPr>
            <p:cNvSpPr/>
            <p:nvPr/>
          </p:nvSpPr>
          <p:spPr>
            <a:xfrm>
              <a:off x="7123924" y="3439190"/>
              <a:ext cx="2997259" cy="1710557"/>
            </a:xfrm>
            <a:custGeom>
              <a:avLst/>
              <a:gdLst>
                <a:gd name="connsiteX0" fmla="*/ 0 w 1099039"/>
                <a:gd name="connsiteY0" fmla="*/ 694595 h 694595"/>
                <a:gd name="connsiteX1" fmla="*/ 378069 w 1099039"/>
                <a:gd name="connsiteY1" fmla="*/ 553918 h 694595"/>
                <a:gd name="connsiteX2" fmla="*/ 553916 w 1099039"/>
                <a:gd name="connsiteY2" fmla="*/ 3 h 694595"/>
                <a:gd name="connsiteX3" fmla="*/ 720969 w 1099039"/>
                <a:gd name="connsiteY3" fmla="*/ 562711 h 694595"/>
                <a:gd name="connsiteX4" fmla="*/ 1099039 w 1099039"/>
                <a:gd name="connsiteY4" fmla="*/ 668218 h 69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039" h="694595">
                  <a:moveTo>
                    <a:pt x="0" y="694595"/>
                  </a:moveTo>
                  <a:cubicBezTo>
                    <a:pt x="142875" y="682139"/>
                    <a:pt x="285750" y="669683"/>
                    <a:pt x="378069" y="553918"/>
                  </a:cubicBezTo>
                  <a:cubicBezTo>
                    <a:pt x="470388" y="438153"/>
                    <a:pt x="496766" y="-1463"/>
                    <a:pt x="553916" y="3"/>
                  </a:cubicBezTo>
                  <a:cubicBezTo>
                    <a:pt x="611066" y="1468"/>
                    <a:pt x="630115" y="451342"/>
                    <a:pt x="720969" y="562711"/>
                  </a:cubicBezTo>
                  <a:cubicBezTo>
                    <a:pt x="811823" y="674080"/>
                    <a:pt x="955431" y="671149"/>
                    <a:pt x="1099039" y="668218"/>
                  </a:cubicBezTo>
                </a:path>
              </a:pathLst>
            </a:custGeom>
            <a:ln w="63500">
              <a:solidFill>
                <a:srgbClr val="70AD47">
                  <a:alpha val="75000"/>
                </a:srgb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14615" y="4041955"/>
            <a:ext cx="566225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Moving average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이용하여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토픽 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change point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지정하면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 수가 급격하게 증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감한 시점을 체크할 수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7A5651-1C48-41D6-B227-880ABF1E89DF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063233-A7CD-4F9A-912C-F9DC79E72683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2B11A3D-F415-48E8-944A-67D606A9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49ACEC-DD02-42A6-A3D5-6C4044B1BCE2}"/>
              </a:ext>
            </a:extLst>
          </p:cNvPr>
          <p:cNvSpPr txBox="1"/>
          <p:nvPr/>
        </p:nvSpPr>
        <p:spPr>
          <a:xfrm>
            <a:off x="886983" y="5815462"/>
            <a:ext cx="9015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동향을 고려하여 코로나 이후 시점에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change point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발생한 토픽을 상세 분석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change point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위치한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1, 3, 4, 9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자세히 분석하기로 결정  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A1A932-5FBC-41A4-906D-E4B85B90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90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EB4B51C5-8853-4209-A555-7BF09EE93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AutoShape 4" descr="Untitled">
            <a:extLst>
              <a:ext uri="{FF2B5EF4-FFF2-40B4-BE49-F238E27FC236}">
                <a16:creationId xmlns:a16="http://schemas.microsoft.com/office/drawing/2014/main" id="{CBB190AF-A295-403E-AF88-12914BF5A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957689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B832AAF-F15C-4840-9651-5B6786935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110089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DA4378C8-7CF8-4895-9C91-B2E9979E62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FB21-317A-4208-B98B-F92E8945515C}"/>
              </a:ext>
            </a:extLst>
          </p:cNvPr>
          <p:cNvSpPr txBox="1"/>
          <p:nvPr/>
        </p:nvSpPr>
        <p:spPr>
          <a:xfrm>
            <a:off x="857977" y="1916563"/>
            <a:ext cx="1123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*Topic 1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 추가한 이유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이전 이후 비교했을 때 가장 언급 비율 차이가 큰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토픽모델링 결과에 포함되지 않았기 때문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5F6D57-A093-4BE7-8F59-4DFBF20EFA39}"/>
              </a:ext>
            </a:extLst>
          </p:cNvPr>
          <p:cNvSpPr txBox="1"/>
          <p:nvPr/>
        </p:nvSpPr>
        <p:spPr>
          <a:xfrm>
            <a:off x="622628" y="1445426"/>
            <a:ext cx="687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1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오션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야경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DF26F-03EB-4951-8D03-F38BF4B07EB0}"/>
              </a:ext>
            </a:extLst>
          </p:cNvPr>
          <p:cNvSpPr txBox="1"/>
          <p:nvPr/>
        </p:nvSpPr>
        <p:spPr>
          <a:xfrm>
            <a:off x="6638765" y="2772768"/>
            <a:ext cx="456756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Topic1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포함된 키워드는 코로나 이후로 급격하게 증가함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호텔의 이용 목적 변화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 안에 있는 시간이 많아지면서 호텔의 전망이나 야경 고객의 관심이 증가하는 것으로 예상됨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872F76-F183-4EF0-B3FF-CFBF47497368}"/>
              </a:ext>
            </a:extLst>
          </p:cNvPr>
          <p:cNvGrpSpPr/>
          <p:nvPr/>
        </p:nvGrpSpPr>
        <p:grpSpPr>
          <a:xfrm>
            <a:off x="857976" y="2733102"/>
            <a:ext cx="5161824" cy="3571687"/>
            <a:chOff x="1167732" y="2957689"/>
            <a:chExt cx="4496415" cy="3571687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85B82554-5E4A-468E-8C37-E353F37E9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7732" y="2957689"/>
              <a:ext cx="4496415" cy="357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2817E19-9312-4AA6-ACB9-961A86291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4906" y="3429000"/>
              <a:ext cx="1812821" cy="1663699"/>
            </a:xfrm>
            <a:prstGeom prst="straightConnector1">
              <a:avLst/>
            </a:prstGeom>
            <a:ln w="55880">
              <a:solidFill>
                <a:schemeClr val="dk1">
                  <a:alpha val="9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69AA9-2088-4224-96F3-41271EA1CEAA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B096CB-B76A-49F8-918D-33DC1E0A6D1E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4B1066-6A0B-4A4B-B122-4FD82A20F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FBCE71-8294-4E21-8682-36F62E1D5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6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74BB626-7492-41D8-97CB-ACE115E6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" y="0"/>
            <a:ext cx="12177175" cy="6858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5BDC96-595C-4B81-9168-6BAA65F7A2B7}"/>
              </a:ext>
            </a:extLst>
          </p:cNvPr>
          <p:cNvGrpSpPr/>
          <p:nvPr/>
        </p:nvGrpSpPr>
        <p:grpSpPr>
          <a:xfrm>
            <a:off x="5149098" y="479850"/>
            <a:ext cx="1530759" cy="926379"/>
            <a:chOff x="1564970" y="964565"/>
            <a:chExt cx="1604357" cy="97091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4F280BD-CF83-4313-BE43-055B23A35D56}"/>
                </a:ext>
              </a:extLst>
            </p:cNvPr>
            <p:cNvSpPr/>
            <p:nvPr/>
          </p:nvSpPr>
          <p:spPr>
            <a:xfrm>
              <a:off x="1632304" y="1044097"/>
              <a:ext cx="1537023" cy="8913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E1D5FF4-0DA3-4933-8B8B-9AE58064B338}"/>
                </a:ext>
              </a:extLst>
            </p:cNvPr>
            <p:cNvSpPr/>
            <p:nvPr/>
          </p:nvSpPr>
          <p:spPr>
            <a:xfrm>
              <a:off x="1564970" y="964565"/>
              <a:ext cx="1537023" cy="89138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tx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목차</a:t>
              </a:r>
              <a:endParaRPr lang="ko-KR" altLang="en-US" sz="3200" b="1" dirty="0">
                <a:solidFill>
                  <a:schemeClr val="bg1">
                    <a:lumMod val="50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495D23-0C04-48DE-AE5B-F273920B42DF}"/>
              </a:ext>
            </a:extLst>
          </p:cNvPr>
          <p:cNvSpPr txBox="1"/>
          <p:nvPr/>
        </p:nvSpPr>
        <p:spPr>
          <a:xfrm>
            <a:off x="2981805" y="2452159"/>
            <a:ext cx="4040432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</a:t>
            </a:r>
            <a:endParaRPr lang="en-US" altLang="ko-KR" sz="3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데이터셋 구성</a:t>
            </a:r>
            <a:endParaRPr lang="en-US" altLang="ko-KR" sz="3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20510-9BF8-4CDE-A550-E8988AE290E2}"/>
              </a:ext>
            </a:extLst>
          </p:cNvPr>
          <p:cNvSpPr txBox="1"/>
          <p:nvPr/>
        </p:nvSpPr>
        <p:spPr>
          <a:xfrm>
            <a:off x="6608880" y="2490857"/>
            <a:ext cx="4620466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토픽모델링</a:t>
            </a:r>
            <a:endParaRPr lang="en-US" altLang="ko-KR" sz="3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</a:t>
            </a:r>
            <a:endParaRPr lang="en-US" altLang="ko-KR" sz="3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 및 서비스 전략 제안</a:t>
            </a:r>
            <a:endParaRPr lang="en-US" altLang="ko-KR" sz="32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3B7EB050-DB7C-40B4-984A-E2DF79C1AF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D8664A9-BF85-465B-9CDB-5F3B133E03D4}"/>
              </a:ext>
            </a:extLst>
          </p:cNvPr>
          <p:cNvSpPr/>
          <p:nvPr/>
        </p:nvSpPr>
        <p:spPr>
          <a:xfrm>
            <a:off x="2518998" y="2642882"/>
            <a:ext cx="496189" cy="492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7F4F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2800" b="1" dirty="0">
              <a:solidFill>
                <a:srgbClr val="F7F4F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278524-4125-4403-8C32-3A77CCC34D58}"/>
              </a:ext>
            </a:extLst>
          </p:cNvPr>
          <p:cNvSpPr/>
          <p:nvPr/>
        </p:nvSpPr>
        <p:spPr>
          <a:xfrm>
            <a:off x="2502307" y="3408085"/>
            <a:ext cx="496189" cy="492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7F4F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2800" b="1" dirty="0">
              <a:solidFill>
                <a:srgbClr val="F7F4F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8B973D-7289-4AA3-9668-07EA549723B8}"/>
              </a:ext>
            </a:extLst>
          </p:cNvPr>
          <p:cNvSpPr/>
          <p:nvPr/>
        </p:nvSpPr>
        <p:spPr>
          <a:xfrm>
            <a:off x="2485616" y="4121349"/>
            <a:ext cx="496189" cy="492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7F4F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2800" b="1" dirty="0">
              <a:solidFill>
                <a:srgbClr val="F7F4F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9CC58F6-0226-4D8D-950B-84A9A540E35A}"/>
              </a:ext>
            </a:extLst>
          </p:cNvPr>
          <p:cNvSpPr/>
          <p:nvPr/>
        </p:nvSpPr>
        <p:spPr>
          <a:xfrm>
            <a:off x="6112691" y="2695045"/>
            <a:ext cx="496189" cy="492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7F4F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2800" b="1" dirty="0">
              <a:solidFill>
                <a:srgbClr val="F7F4F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AED9A7-479D-4B8F-9072-24A2C3D50340}"/>
              </a:ext>
            </a:extLst>
          </p:cNvPr>
          <p:cNvSpPr/>
          <p:nvPr/>
        </p:nvSpPr>
        <p:spPr>
          <a:xfrm>
            <a:off x="6096000" y="3460248"/>
            <a:ext cx="496189" cy="492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7F4F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2800" b="1" dirty="0">
              <a:solidFill>
                <a:srgbClr val="F7F4F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61683E9-3FDD-4E4C-9E0B-8887E65FD178}"/>
              </a:ext>
            </a:extLst>
          </p:cNvPr>
          <p:cNvSpPr/>
          <p:nvPr/>
        </p:nvSpPr>
        <p:spPr>
          <a:xfrm>
            <a:off x="6112690" y="4175146"/>
            <a:ext cx="496189" cy="492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F7F4F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2800" b="1" dirty="0">
              <a:solidFill>
                <a:srgbClr val="F7F4F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95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7E568-C2C3-4BAC-8769-E0E3AA873D67}"/>
              </a:ext>
            </a:extLst>
          </p:cNvPr>
          <p:cNvSpPr txBox="1"/>
          <p:nvPr/>
        </p:nvSpPr>
        <p:spPr>
          <a:xfrm>
            <a:off x="746916" y="1533293"/>
            <a:ext cx="6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3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사우나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야외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29B1F01-284F-454A-9D8A-0CFCA377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16" y="2427423"/>
            <a:ext cx="5496006" cy="36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669040-2450-4068-B2F5-7AFC2621180F}"/>
              </a:ext>
            </a:extLst>
          </p:cNvPr>
          <p:cNvSpPr txBox="1"/>
          <p:nvPr/>
        </p:nvSpPr>
        <p:spPr>
          <a:xfrm>
            <a:off x="6596946" y="2282034"/>
            <a:ext cx="4988413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전체적인 그래프 개형을 보면 여름에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(6-8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 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사우나 언급하는 빈도가 연중 가장 큼</a:t>
            </a:r>
            <a:endParaRPr lang="en-US" altLang="ko-KR" sz="2000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 코로나 이전 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2019 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겨울에 호텔 부대시설 언급 빈도가 코로나 이후 겨울과 차이가 큼</a:t>
            </a:r>
            <a:endParaRPr lang="en-US" altLang="ko-KR" sz="2000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 시작점인 </a:t>
            </a:r>
            <a:r>
              <a:rPr lang="en-US" altLang="ko-KR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1</a:t>
            </a:r>
            <a:r>
              <a:rPr lang="ko-KR" altLang="en-US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월과 그 다음해 </a:t>
            </a:r>
            <a:r>
              <a:rPr lang="en-US" altLang="ko-KR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월에는 코로나 </a:t>
            </a:r>
            <a:r>
              <a:rPr lang="ko-KR" altLang="en-US" sz="2000" b="0" dirty="0" err="1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확진자</a:t>
            </a:r>
            <a:r>
              <a:rPr lang="ko-KR" altLang="en-US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증가로 인해 부대시설을 이용할 수 없게 된 것이 언급 빈도에 영향을 미쳤을 것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5A889B-07A5-4492-8BBB-76C0F0B6F1A4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BE8FA-4E90-410C-8C2C-B2505BF10475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4B49CF-B6AE-4453-90B6-C4033B9CF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841673-AE81-4A21-B6B3-04C7A302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63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3B432-3F40-41A9-B745-6F4B1F139628}"/>
              </a:ext>
            </a:extLst>
          </p:cNvPr>
          <p:cNvSpPr txBox="1"/>
          <p:nvPr/>
        </p:nvSpPr>
        <p:spPr>
          <a:xfrm>
            <a:off x="768350" y="143862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4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로비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미소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BA2BAB1-34AC-47C6-889A-6C77CF07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8" y="2282486"/>
            <a:ext cx="5224622" cy="34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322AE4-0581-48F0-86AF-206A9B5B09C2}"/>
              </a:ext>
            </a:extLst>
          </p:cNvPr>
          <p:cNvSpPr txBox="1"/>
          <p:nvPr/>
        </p:nvSpPr>
        <p:spPr>
          <a:xfrm>
            <a:off x="6303082" y="2282486"/>
            <a:ext cx="5518989" cy="4208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 이전에는 월별 언급 비율이 비슷함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 이후도 코로나 시작 직후를 제외하고는 언급 비율은 비슷하지만 코로나 이전보다 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topic4 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키워드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언급 비율 평균 줄어듦</a:t>
            </a:r>
            <a:b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ko-KR" altLang="en-US" sz="2000" b="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 이후 직원들이 마스크를 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착용하고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있어 호텔 직원의 </a:t>
            </a:r>
            <a:r>
              <a:rPr lang="ko-KR" altLang="en-US" sz="200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미소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보기 어려워졌고</a:t>
            </a:r>
            <a:r>
              <a:rPr lang="en-US" altLang="ko-KR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 </a:t>
            </a:r>
            <a:r>
              <a:rPr lang="ko-KR" altLang="en-US" sz="2000" b="0" dirty="0" err="1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체크인 서비스로 인해 기존에 </a:t>
            </a:r>
            <a:r>
              <a:rPr lang="ko-KR" altLang="en-US" sz="200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로비</a:t>
            </a:r>
            <a:r>
              <a:rPr lang="ko-KR" altLang="en-US" sz="2000" b="0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 직원의 안내를 받는 고객이 줄어들게 되어 </a:t>
            </a:r>
            <a:r>
              <a:rPr lang="ko-KR" altLang="en-US" sz="2000" b="0" dirty="0">
                <a:effectLst/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전체적인 비율이 줄어들었다고 예상됨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12905A-3BE7-43CF-ABE6-A76B97BFD50A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1C06C-ED07-42A5-8A78-B6098E8D90F7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9F58C9-9870-4FCB-B620-C89BABAFF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E1D36EC-2A31-4F0B-AA80-DA3496B28F6D}"/>
              </a:ext>
            </a:extLst>
          </p:cNvPr>
          <p:cNvCxnSpPr>
            <a:cxnSpLocks/>
          </p:cNvCxnSpPr>
          <p:nvPr/>
        </p:nvCxnSpPr>
        <p:spPr>
          <a:xfrm>
            <a:off x="1538055" y="3979413"/>
            <a:ext cx="2430264" cy="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DC832D6-43BC-404B-BD3F-5140780C4A3C}"/>
              </a:ext>
            </a:extLst>
          </p:cNvPr>
          <p:cNvCxnSpPr>
            <a:cxnSpLocks/>
          </p:cNvCxnSpPr>
          <p:nvPr/>
        </p:nvCxnSpPr>
        <p:spPr>
          <a:xfrm>
            <a:off x="4352213" y="4447910"/>
            <a:ext cx="148041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598DCD-AF5E-4B99-A402-41627AE5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60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EB4B51C5-8853-4209-A555-7BF09EE93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4622" y="32581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Untitled">
            <a:extLst>
              <a:ext uri="{FF2B5EF4-FFF2-40B4-BE49-F238E27FC236}">
                <a16:creationId xmlns:a16="http://schemas.microsoft.com/office/drawing/2014/main" id="{CBB190AF-A295-403E-AF88-12914BF5A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7022" y="2939287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B832AAF-F15C-4840-9651-5B6786935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9422" y="3091687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DA4378C8-7CF8-4895-9C91-B2E9979E62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7022" y="34105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8F9AB-2113-43CF-99E3-E9FBE02469A6}"/>
              </a:ext>
            </a:extLst>
          </p:cNvPr>
          <p:cNvSpPr txBox="1"/>
          <p:nvPr/>
        </p:nvSpPr>
        <p:spPr>
          <a:xfrm>
            <a:off x="622628" y="1776917"/>
            <a:ext cx="5778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5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청소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냄새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화장실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C26DD-207A-4BEE-87CA-F3D0942A9BEC}"/>
              </a:ext>
            </a:extLst>
          </p:cNvPr>
          <p:cNvSpPr txBox="1"/>
          <p:nvPr/>
        </p:nvSpPr>
        <p:spPr>
          <a:xfrm>
            <a:off x="666688" y="1172271"/>
            <a:ext cx="1041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토픽 내에 연관성이 적은 키워드가 존재하여 이는 개별 키워드별로 분석 실시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43C9A3-4866-4ECE-8003-718407176E82}"/>
              </a:ext>
            </a:extLst>
          </p:cNvPr>
          <p:cNvSpPr txBox="1"/>
          <p:nvPr/>
        </p:nvSpPr>
        <p:spPr>
          <a:xfrm>
            <a:off x="801045" y="2454758"/>
            <a:ext cx="48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위생 관련 키워드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냄새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화장실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2E809-9031-46A2-93D1-D00EBF78328B}"/>
              </a:ext>
            </a:extLst>
          </p:cNvPr>
          <p:cNvSpPr txBox="1"/>
          <p:nvPr/>
        </p:nvSpPr>
        <p:spPr>
          <a:xfrm>
            <a:off x="6327855" y="2480148"/>
            <a:ext cx="48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관련 키워드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09CA6D-1CBC-4C44-B5E8-566AF54BFD09}"/>
              </a:ext>
            </a:extLst>
          </p:cNvPr>
          <p:cNvGrpSpPr/>
          <p:nvPr/>
        </p:nvGrpSpPr>
        <p:grpSpPr>
          <a:xfrm>
            <a:off x="775958" y="2942349"/>
            <a:ext cx="4710443" cy="2481261"/>
            <a:chOff x="704936" y="2960750"/>
            <a:chExt cx="5046310" cy="3223037"/>
          </a:xfrm>
        </p:grpSpPr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987684CB-339E-4776-9792-A9A607D7C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936" y="2960750"/>
              <a:ext cx="5046310" cy="3223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A9273AF-0080-4143-8685-EAA9AA50FD8E}"/>
                </a:ext>
              </a:extLst>
            </p:cNvPr>
            <p:cNvCxnSpPr/>
            <p:nvPr/>
          </p:nvCxnSpPr>
          <p:spPr>
            <a:xfrm flipV="1">
              <a:off x="1117600" y="3799680"/>
              <a:ext cx="4305300" cy="16295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486F67-F4C9-442B-81C7-9E75A7D4F774}"/>
              </a:ext>
            </a:extLst>
          </p:cNvPr>
          <p:cNvGrpSpPr/>
          <p:nvPr/>
        </p:nvGrpSpPr>
        <p:grpSpPr>
          <a:xfrm>
            <a:off x="6327855" y="2931309"/>
            <a:ext cx="4895280" cy="2572762"/>
            <a:chOff x="6163910" y="2949710"/>
            <a:chExt cx="5126390" cy="3234077"/>
          </a:xfrm>
        </p:grpSpPr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F1009800-64FD-4A31-B2AD-8774B8224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910" y="2949710"/>
              <a:ext cx="5126390" cy="3234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F80F804-32BD-444F-B0C4-35C7AAAF7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800" y="3883589"/>
              <a:ext cx="4617775" cy="168862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A74779F8-F2B9-47A0-9314-E75D892C7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44982D-FF47-4343-991C-23482293D12B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24D23-9FAC-43B5-A5D3-77C26FE37035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74482-5D95-40A3-89FF-732CDD5BC84A}"/>
              </a:ext>
            </a:extLst>
          </p:cNvPr>
          <p:cNvSpPr txBox="1"/>
          <p:nvPr/>
        </p:nvSpPr>
        <p:spPr>
          <a:xfrm>
            <a:off x="666688" y="5493181"/>
            <a:ext cx="1137732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 토픽 모두 점진적으로 꾸준히 증가하고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갈수록 위생에 대한 사람들의 관심도가 증가하고 있으며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객실 간 소음 등에도 민감하게 반응하게 된 것을 알 수 있음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D1690D-BF14-4489-8DF5-0824C8C9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8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EB4B51C5-8853-4209-A555-7BF09EE93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3439" y="2721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AutoShape 4" descr="Untitled">
            <a:extLst>
              <a:ext uri="{FF2B5EF4-FFF2-40B4-BE49-F238E27FC236}">
                <a16:creationId xmlns:a16="http://schemas.microsoft.com/office/drawing/2014/main" id="{CBB190AF-A295-403E-AF88-12914BF5A4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5839" y="2403037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B832AAF-F15C-4840-9651-5B6786935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80355" y="2555437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DA4378C8-7CF8-4895-9C91-B2E9979E62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5839" y="28743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480EA6B5-93A0-416F-BD2A-11651A92D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05632" y="1843028"/>
            <a:ext cx="2644140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E2C2-0741-4693-BF80-30C748BA2E7B}"/>
              </a:ext>
            </a:extLst>
          </p:cNvPr>
          <p:cNvSpPr txBox="1"/>
          <p:nvPr/>
        </p:nvSpPr>
        <p:spPr>
          <a:xfrm>
            <a:off x="472379" y="13800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8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가성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로비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589AB8-69B6-4D24-A933-625EFE9FF24F}"/>
              </a:ext>
            </a:extLst>
          </p:cNvPr>
          <p:cNvGrpSpPr/>
          <p:nvPr/>
        </p:nvGrpSpPr>
        <p:grpSpPr>
          <a:xfrm>
            <a:off x="533648" y="2657344"/>
            <a:ext cx="5154577" cy="2644140"/>
            <a:chOff x="277775" y="3110089"/>
            <a:chExt cx="5373726" cy="319660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E0542F3D-A469-4AE7-8AD0-9F75206F8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75" y="3110089"/>
              <a:ext cx="5373726" cy="3196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2907A3-79B8-450B-96AD-9DBD861D6796}"/>
                </a:ext>
              </a:extLst>
            </p:cNvPr>
            <p:cNvGrpSpPr/>
            <p:nvPr/>
          </p:nvGrpSpPr>
          <p:grpSpPr>
            <a:xfrm>
              <a:off x="540079" y="4532541"/>
              <a:ext cx="4603421" cy="717550"/>
              <a:chOff x="540079" y="4532541"/>
              <a:chExt cx="4603421" cy="717550"/>
            </a:xfrm>
          </p:grpSpPr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C77CCFE3-7954-40BE-936D-F5C0B3040388}"/>
                  </a:ext>
                </a:extLst>
              </p:cNvPr>
              <p:cNvCxnSpPr/>
              <p:nvPr/>
            </p:nvCxnSpPr>
            <p:spPr>
              <a:xfrm>
                <a:off x="540079" y="5250091"/>
                <a:ext cx="244442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FAE2265-4E4E-409A-A82E-EAC77E0D1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3442" y="4532541"/>
                <a:ext cx="198005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E064F6E-3BCC-46C6-8960-2359034FB022}"/>
              </a:ext>
            </a:extLst>
          </p:cNvPr>
          <p:cNvSpPr txBox="1"/>
          <p:nvPr/>
        </p:nvSpPr>
        <p:spPr>
          <a:xfrm>
            <a:off x="622628" y="2191438"/>
            <a:ext cx="482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관련 키워드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688B12-06F7-491D-BBD5-C2825908A7B4}"/>
              </a:ext>
            </a:extLst>
          </p:cNvPr>
          <p:cNvSpPr txBox="1"/>
          <p:nvPr/>
        </p:nvSpPr>
        <p:spPr>
          <a:xfrm>
            <a:off x="6436947" y="2191438"/>
            <a:ext cx="404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관련 키워드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가성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무료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AC7BDA-D4BB-4A50-98D9-8FEA4D46EA01}"/>
              </a:ext>
            </a:extLst>
          </p:cNvPr>
          <p:cNvGrpSpPr/>
          <p:nvPr/>
        </p:nvGrpSpPr>
        <p:grpSpPr>
          <a:xfrm>
            <a:off x="6376584" y="2671276"/>
            <a:ext cx="5030625" cy="2644140"/>
            <a:chOff x="6095999" y="3110088"/>
            <a:chExt cx="5645151" cy="3196606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339C7A03-C450-4DDD-8FB3-B2DA7E09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999" y="3110088"/>
              <a:ext cx="5645151" cy="3196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0C71BF6-C7FC-48C6-B177-1B13B8917CA1}"/>
                </a:ext>
              </a:extLst>
            </p:cNvPr>
            <p:cNvCxnSpPr/>
            <p:nvPr/>
          </p:nvCxnSpPr>
          <p:spPr>
            <a:xfrm>
              <a:off x="6354381" y="4922520"/>
              <a:ext cx="50946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8CF0EB1-7E61-4D9B-83C7-6D42FC698BFB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9F24E0-4AAC-4D56-994B-2BD68D4D503B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F3C870F-3BE6-44F1-8AC4-844A12452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104070-28EA-41C9-A8BE-49379BAF50DA}"/>
              </a:ext>
            </a:extLst>
          </p:cNvPr>
          <p:cNvSpPr txBox="1"/>
          <p:nvPr/>
        </p:nvSpPr>
        <p:spPr>
          <a:xfrm>
            <a:off x="472379" y="5738779"/>
            <a:ext cx="1124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관련된 키워드는 코로나 후로 증가하였으며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키워드는 큰 변화를 보이지 않았음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64485F-733E-4241-9A07-944E34B4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38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A010A2-C06B-4B42-888B-03BA9A1790F1}"/>
              </a:ext>
            </a:extLst>
          </p:cNvPr>
          <p:cNvSpPr txBox="1"/>
          <p:nvPr/>
        </p:nvSpPr>
        <p:spPr>
          <a:xfrm>
            <a:off x="622628" y="1243229"/>
            <a:ext cx="578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9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327CCD-4583-4FB7-BB7F-91777600DD3A}"/>
              </a:ext>
            </a:extLst>
          </p:cNvPr>
          <p:cNvGrpSpPr/>
          <p:nvPr/>
        </p:nvGrpSpPr>
        <p:grpSpPr>
          <a:xfrm>
            <a:off x="722724" y="1737187"/>
            <a:ext cx="5582377" cy="3509218"/>
            <a:chOff x="547457" y="2937212"/>
            <a:chExt cx="5582377" cy="3509218"/>
          </a:xfrm>
        </p:grpSpPr>
        <p:pic>
          <p:nvPicPr>
            <p:cNvPr id="13" name="Picture 20">
              <a:extLst>
                <a:ext uri="{FF2B5EF4-FFF2-40B4-BE49-F238E27FC236}">
                  <a16:creationId xmlns:a16="http://schemas.microsoft.com/office/drawing/2014/main" id="{85E4E2B9-6BFB-4202-A99F-1C673708F6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57" y="2937212"/>
              <a:ext cx="5582377" cy="350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D1FDF24-0CD0-4132-84A1-3B43DA2F5253}"/>
                </a:ext>
              </a:extLst>
            </p:cNvPr>
            <p:cNvCxnSpPr/>
            <p:nvPr/>
          </p:nvCxnSpPr>
          <p:spPr>
            <a:xfrm>
              <a:off x="1391768" y="5181572"/>
              <a:ext cx="267568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0D8FFF0-A4EA-43E5-91A1-8CC6C32D3733}"/>
                </a:ext>
              </a:extLst>
            </p:cNvPr>
            <p:cNvCxnSpPr>
              <a:cxnSpLocks/>
            </p:cNvCxnSpPr>
            <p:nvPr/>
          </p:nvCxnSpPr>
          <p:spPr>
            <a:xfrm>
              <a:off x="4454584" y="4405461"/>
              <a:ext cx="121978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48D1A7-A265-41C7-AD14-F4D3C1594D4B}"/>
              </a:ext>
            </a:extLst>
          </p:cNvPr>
          <p:cNvSpPr txBox="1"/>
          <p:nvPr/>
        </p:nvSpPr>
        <p:spPr>
          <a:xfrm>
            <a:off x="6337053" y="2254058"/>
            <a:ext cx="5227666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이후로 언급 비율이 크게 증가함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고객이 직원과의 서비스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응대 등을 더욱 신경 쓰는 경향이 늘었음을 알 수 있고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요청사항이 코로나 이전보다 더욱 늘었다는 것을 알 수 있음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10A4A3-B1A7-4052-8D2D-169AB6FEF3DC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BF8DB-F28B-4471-B0DD-10E1C4A40E2B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토픽모델링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토픽 별 키워드 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743C2F-366C-4E0D-AAB6-56510F4AF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0D1C9C-474B-4FD1-A552-9CB77334EE06}"/>
              </a:ext>
            </a:extLst>
          </p:cNvPr>
          <p:cNvSpPr txBox="1"/>
          <p:nvPr/>
        </p:nvSpPr>
        <p:spPr>
          <a:xfrm>
            <a:off x="954954" y="5158288"/>
            <a:ext cx="1060976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이렇듯 빈도 그래프로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사람들의 해당 토픽에 대하여 사람들의 관심도가 어느 정도 증감하는지 파악할 수 있지만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이는 단순한 관심도의 증감만 볼 수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-&gt;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따라서 이것이 긍정적 반응인지 부정적 반응인지를 살펴보기 위하여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감성분석을 실시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하게 되었음</a:t>
            </a:r>
            <a:endParaRPr lang="ko-KR" altLang="en-US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FF406E-33A5-444C-8F0B-651A35DD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854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4D6FA-6771-429F-B492-40FA18EBD463}"/>
              </a:ext>
            </a:extLst>
          </p:cNvPr>
          <p:cNvSpPr txBox="1"/>
          <p:nvPr/>
        </p:nvSpPr>
        <p:spPr>
          <a:xfrm>
            <a:off x="767390" y="1152063"/>
            <a:ext cx="10480617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 리뷰들에 있는 키워드를 통해 고객의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부정적 반응을 파악할 수 있을 것이라 판단하여 토픽에 해당하는 리뷰들의 감성점수 분석을 실시함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 모델은 </a:t>
            </a:r>
            <a:r>
              <a:rPr lang="en-US" altLang="ko-KR" sz="2000" dirty="0" err="1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KoBERT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모델을 활용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 err="1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KoBERT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BERT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모델의 한국어 기반 모델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7" name="AutoShape 10">
            <a:extLst>
              <a:ext uri="{FF2B5EF4-FFF2-40B4-BE49-F238E27FC236}">
                <a16:creationId xmlns:a16="http://schemas.microsoft.com/office/drawing/2014/main" id="{480EA6B5-93A0-416F-BD2A-11651A92D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85793" y="2259330"/>
            <a:ext cx="2644140" cy="26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130D3-D246-45F6-BDDD-F016D6B4930F}"/>
              </a:ext>
            </a:extLst>
          </p:cNvPr>
          <p:cNvSpPr txBox="1"/>
          <p:nvPr/>
        </p:nvSpPr>
        <p:spPr>
          <a:xfrm>
            <a:off x="5029376" y="2781418"/>
            <a:ext cx="67801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*BERT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트랜스포머 인코더를 일부 변형한 사전 학습 언어 모델로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마스크 언어 모델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문장인지 여부 맞추기와 같은 학습 태스크를 통해 모델이 순방향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역방향 문맥을 모두 볼 수 있도록 한 모델임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BERT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다국어 모델은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104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언어로 된 말뭉치로 사전 학습하였으며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우리가 사용할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KoBERT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BERT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다국어 모델에 한국어 위키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백만 문장과 한국어 뉴스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천만 문장을 추가로 학습하여 한국어 감정 분석에 특화되었다고 할 수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 감성분석 모델인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LSTM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등보다 정확도 면에서 뛰어나기 때문에 우리 프로젝트에서도 </a:t>
            </a: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KoBERT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모델을 활용하기로 결정함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EA8E4E-5170-427F-8DA8-B41F92EC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72" y="2781418"/>
            <a:ext cx="3810000" cy="3429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726EA-FFF4-4CBC-A0DD-01676C4CDB2D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E442CD-5CE4-4832-9BF9-ADCA95B45444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모델 선정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8C0258-A7A8-4394-B702-D92EE4134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C70F08-4F7B-4634-9824-24FB0582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062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5062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E873CEB-0C25-402C-ACB3-9F8B42BAC8A7}"/>
              </a:ext>
            </a:extLst>
          </p:cNvPr>
          <p:cNvGrpSpPr/>
          <p:nvPr/>
        </p:nvGrpSpPr>
        <p:grpSpPr>
          <a:xfrm>
            <a:off x="766085" y="1902322"/>
            <a:ext cx="10828733" cy="2123870"/>
            <a:chOff x="766085" y="2026614"/>
            <a:chExt cx="10828733" cy="212387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0C0ACE6-AB66-4668-9CCF-C31F971C856C}"/>
                </a:ext>
              </a:extLst>
            </p:cNvPr>
            <p:cNvGrpSpPr/>
            <p:nvPr/>
          </p:nvGrpSpPr>
          <p:grpSpPr>
            <a:xfrm>
              <a:off x="766085" y="2026614"/>
              <a:ext cx="1772662" cy="2094944"/>
              <a:chOff x="7605017" y="284355"/>
              <a:chExt cx="1772662" cy="2094944"/>
            </a:xfrm>
          </p:grpSpPr>
          <p:sp>
            <p:nvSpPr>
              <p:cNvPr id="3" name="순서도: 대체 처리 2"/>
              <p:cNvSpPr/>
              <p:nvPr/>
            </p:nvSpPr>
            <p:spPr>
              <a:xfrm>
                <a:off x="7605017" y="705538"/>
                <a:ext cx="1772662" cy="971713"/>
              </a:xfrm>
              <a:prstGeom prst="flowChartAlternate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train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" name="순서도: 대체 처리 7"/>
              <p:cNvSpPr/>
              <p:nvPr/>
            </p:nvSpPr>
            <p:spPr>
              <a:xfrm>
                <a:off x="7605017" y="1710189"/>
                <a:ext cx="1772662" cy="669110"/>
              </a:xfrm>
              <a:prstGeom prst="flowChartAlternate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test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7605017" y="284355"/>
                <a:ext cx="1681416" cy="3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1. 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 셋 분리</a:t>
                </a:r>
              </a:p>
            </p:txBody>
          </p:sp>
        </p:grpSp>
        <p:sp>
          <p:nvSpPr>
            <p:cNvPr id="12" name="오른쪽 화살표 11"/>
            <p:cNvSpPr/>
            <p:nvPr/>
          </p:nvSpPr>
          <p:spPr>
            <a:xfrm>
              <a:off x="2664070" y="2906477"/>
              <a:ext cx="473772" cy="44840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90E7B9F-2628-43D2-A169-D330FFAD98D8}"/>
                </a:ext>
              </a:extLst>
            </p:cNvPr>
            <p:cNvGrpSpPr/>
            <p:nvPr/>
          </p:nvGrpSpPr>
          <p:grpSpPr>
            <a:xfrm>
              <a:off x="3026580" y="2026681"/>
              <a:ext cx="2290604" cy="2094877"/>
              <a:chOff x="498859" y="1987417"/>
              <a:chExt cx="2290604" cy="2094877"/>
            </a:xfrm>
          </p:grpSpPr>
          <p:sp>
            <p:nvSpPr>
              <p:cNvPr id="13" name="순서도: 대체 처리 12"/>
              <p:cNvSpPr/>
              <p:nvPr/>
            </p:nvSpPr>
            <p:spPr>
              <a:xfrm>
                <a:off x="800100" y="2408533"/>
                <a:ext cx="1688123" cy="1673761"/>
              </a:xfrm>
              <a:prstGeom prst="flowChartAlternate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labeling</a:t>
                </a:r>
                <a:b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</a:b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(train data)</a:t>
                </a:r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8859" y="1987417"/>
                <a:ext cx="2290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2. </a:t>
                </a:r>
                <a:r>
                  <a:rPr lang="ko-KR" altLang="en-US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긍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/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부정 </a:t>
                </a:r>
                <a:r>
                  <a:rPr lang="en-US" altLang="ko-KR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labeling</a:t>
                </a:r>
                <a:r>
                  <a:rPr lang="ko-KR" altLang="en-US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실시</a:t>
                </a:r>
              </a:p>
            </p:txBody>
          </p:sp>
        </p:grpSp>
        <p:sp>
          <p:nvSpPr>
            <p:cNvPr id="17" name="왼쪽/오른쪽 화살표 설명선 16"/>
            <p:cNvSpPr/>
            <p:nvPr/>
          </p:nvSpPr>
          <p:spPr>
            <a:xfrm>
              <a:off x="5384114" y="2514251"/>
              <a:ext cx="2523393" cy="1636233"/>
            </a:xfrm>
            <a:prstGeom prst="leftRightArrowCallou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KoBert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98144" y="2053314"/>
              <a:ext cx="2103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Train &amp;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Predict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2367" y="2523099"/>
              <a:ext cx="943216" cy="94321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335" y="2523099"/>
              <a:ext cx="943216" cy="94321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467827" y="2086762"/>
              <a:ext cx="2646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토픽 별 감성 점수 분석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6572" y="2646801"/>
              <a:ext cx="695811" cy="69581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105528" y="3499787"/>
              <a:ext cx="106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Topic#0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137253" y="3466293"/>
              <a:ext cx="1457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Topic#9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026" name="Picture 2" descr="https://blog.kakaocdn.net/dn/ckx2T5/btqE0O1Y3KX/BWkezapdPL0QwtQH8TroIk/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941" y="4416960"/>
            <a:ext cx="3036907" cy="5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10819" y="4700196"/>
            <a:ext cx="5368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fbprophet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라이브러리를 활용한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trend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8275363" y="4875702"/>
                <a:ext cx="335983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g(t) : </a:t>
                </a:r>
                <a:r>
                  <a:rPr lang="ko-KR" altLang="en-US" sz="16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비주기적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변화를 반영하는 </a:t>
                </a:r>
                <a:r>
                  <a:rPr lang="ko-KR" altLang="en-US" sz="16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추세함수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s(t) : seasonality</a:t>
                </a:r>
              </a:p>
              <a:p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h(t) : 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휴일</a:t>
                </a:r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불규칙 이벤트</a:t>
                </a:r>
                <a:r>
                  <a:rPr lang="en-US" altLang="ko-KR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)</a:t>
                </a:r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의 영향력</a:t>
                </a:r>
                <a:endParaRPr lang="en-US" altLang="ko-KR" sz="1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   : </m:t>
                    </m:r>
                  </m:oMath>
                </a14:m>
                <a:r>
                  <a:rPr lang="ko-KR" altLang="en-US" sz="16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모형이 설명하지 못하는 오차</a:t>
                </a: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363" y="4875702"/>
                <a:ext cx="3359838" cy="1107996"/>
              </a:xfrm>
              <a:prstGeom prst="rect">
                <a:avLst/>
              </a:prstGeom>
              <a:blipFill>
                <a:blip r:embed="rId5"/>
                <a:stretch>
                  <a:fillRect l="-1089" t="-1648" b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6" descr="https://facebook.github.io/prophet/static/wordmark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0713" y="5081515"/>
            <a:ext cx="925821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시점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존재하는 감성 점수의 분포가 매우 치우친 형태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이상치의 영향을 어느정도 제거하기 위해서 월별 감성점수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median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 이용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 수의 변화가 최근이었던 토픽들과 감성점수 변화가 유의미했던 토픽들 위주로 분석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0B7065-B76A-4ED6-82F9-8F3AEA76C829}"/>
              </a:ext>
            </a:extLst>
          </p:cNvPr>
          <p:cNvSpPr/>
          <p:nvPr/>
        </p:nvSpPr>
        <p:spPr>
          <a:xfrm>
            <a:off x="0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D4FC6F-7231-4A66-B2D6-C49D1A1AC798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r>
              <a:rPr lang="en-US" altLang="ko-KR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실험 설계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9EE0D54-1BC0-46FA-B5F5-AA0A434CB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21B718-7630-469B-8C62-B48237F5DC02}"/>
              </a:ext>
            </a:extLst>
          </p:cNvPr>
          <p:cNvSpPr txBox="1"/>
          <p:nvPr/>
        </p:nvSpPr>
        <p:spPr>
          <a:xfrm>
            <a:off x="460375" y="12266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 실험 절차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B1B4868-DD31-4350-B9E2-2F29CB5CF343}"/>
              </a:ext>
            </a:extLst>
          </p:cNvPr>
          <p:cNvSpPr/>
          <p:nvPr/>
        </p:nvSpPr>
        <p:spPr>
          <a:xfrm>
            <a:off x="8077606" y="4393998"/>
            <a:ext cx="3597578" cy="15897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EAC81CF-6CBF-4752-9ECD-177F41D8B66E}"/>
              </a:ext>
            </a:extLst>
          </p:cNvPr>
          <p:cNvSpPr/>
          <p:nvPr/>
        </p:nvSpPr>
        <p:spPr>
          <a:xfrm>
            <a:off x="532849" y="1768245"/>
            <a:ext cx="11192827" cy="24315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5DCF5-73A8-493F-BCCD-6D2176E07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4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76994" y="-6717"/>
            <a:ext cx="12115006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42" y="1907606"/>
            <a:ext cx="4734537" cy="28194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294" y="1898173"/>
            <a:ext cx="4258915" cy="40032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6790" y="5239723"/>
            <a:ext cx="57005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 변화와 비교했을 때 변화 시점 자체는 상이함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그러나 최근 동향을 보면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부정점수가 코로나 이전에 비해 증가했음을 알 수 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A07316-30E5-4553-8C56-CF08B2993B72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A4BAB-D54C-4FD2-8311-D5FCDC4EFC97}"/>
              </a:ext>
            </a:extLst>
          </p:cNvPr>
          <p:cNvSpPr txBox="1"/>
          <p:nvPr/>
        </p:nvSpPr>
        <p:spPr>
          <a:xfrm>
            <a:off x="1467033" y="268912"/>
            <a:ext cx="2155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F64AB8-6FD9-4334-97E5-5829BDF47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44387"/>
            <a:ext cx="1081265" cy="102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B43745-A8AC-4A89-8769-E70CEE96F336}"/>
              </a:ext>
            </a:extLst>
          </p:cNvPr>
          <p:cNvSpPr txBox="1"/>
          <p:nvPr/>
        </p:nvSpPr>
        <p:spPr>
          <a:xfrm>
            <a:off x="622628" y="1169957"/>
            <a:ext cx="687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0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침구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프론트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분위기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FD9BF-87BC-4D84-883C-29F365D69D49}"/>
              </a:ext>
            </a:extLst>
          </p:cNvPr>
          <p:cNvSpPr txBox="1"/>
          <p:nvPr/>
        </p:nvSpPr>
        <p:spPr>
          <a:xfrm>
            <a:off x="2388733" y="4733766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D8730A-7511-4B04-A74F-B6D21B01151A}"/>
              </a:ext>
            </a:extLst>
          </p:cNvPr>
          <p:cNvSpPr txBox="1"/>
          <p:nvPr/>
        </p:nvSpPr>
        <p:spPr>
          <a:xfrm>
            <a:off x="7820503" y="5920640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BDAC6-1D30-45AA-9420-4A67AD23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7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772130"/>
            <a:ext cx="5310555" cy="268867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15" y="1810122"/>
            <a:ext cx="4218560" cy="42317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607" y="4764993"/>
            <a:ext cx="6498239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빈도수가 변화한 시점과 꽤 비슷한 시점에 변화가 발생하였음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그러나 데이터가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stationary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하고 이후 시점에 대한 정보가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없기 때문에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가능성 존재함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전망과 관련된 토픽인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뷰를 포함하여 감성분석을 다시 진행하였음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598863-4A9D-4A86-A297-C80795A0D569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5ED01-7566-4DED-8B30-DBFB7D9484D6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7CB68F-627F-45E0-8DF0-DA4E7D7F0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62143"/>
            <a:ext cx="1081265" cy="1020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B5526-6B74-46B0-BBFA-CA3C8407D762}"/>
              </a:ext>
            </a:extLst>
          </p:cNvPr>
          <p:cNvSpPr txBox="1"/>
          <p:nvPr/>
        </p:nvSpPr>
        <p:spPr>
          <a:xfrm>
            <a:off x="7846248" y="6025940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D7F8A-9BB4-4FF5-8285-F4BDC84193DE}"/>
              </a:ext>
            </a:extLst>
          </p:cNvPr>
          <p:cNvSpPr txBox="1"/>
          <p:nvPr/>
        </p:nvSpPr>
        <p:spPr>
          <a:xfrm>
            <a:off x="2434949" y="4425291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D055B7-37AE-4DE7-ABA3-57F40A412357}"/>
              </a:ext>
            </a:extLst>
          </p:cNvPr>
          <p:cNvSpPr txBox="1"/>
          <p:nvPr/>
        </p:nvSpPr>
        <p:spPr>
          <a:xfrm>
            <a:off x="622628" y="1169957"/>
            <a:ext cx="687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1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오션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야경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B8CF147-8FC7-46BF-9E8B-B56EAF44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884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77" y="1656169"/>
            <a:ext cx="5389702" cy="32095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93" y="1656169"/>
            <a:ext cx="4417972" cy="44318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0959" y="5377946"/>
            <a:ext cx="6031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 키워드 포함하여 감성분석 다시 실시함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주기성이 관찰되는 것 이외에는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stationary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모습을 보임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FE5BFC-AD83-4D46-A898-2F7BBE617914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72D45-FD61-48AF-BEF3-C977DB48C6C6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159B71-7AB6-4826-A543-89C9BAA01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62143"/>
            <a:ext cx="1081265" cy="10209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D6E5A-8A99-4513-92A2-1A41A02486F1}"/>
              </a:ext>
            </a:extLst>
          </p:cNvPr>
          <p:cNvSpPr txBox="1"/>
          <p:nvPr/>
        </p:nvSpPr>
        <p:spPr>
          <a:xfrm>
            <a:off x="622628" y="1169957"/>
            <a:ext cx="687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1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오션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야경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ED4D66-39C7-4EB2-8321-D40E09B47729}"/>
              </a:ext>
            </a:extLst>
          </p:cNvPr>
          <p:cNvSpPr txBox="1"/>
          <p:nvPr/>
        </p:nvSpPr>
        <p:spPr>
          <a:xfrm>
            <a:off x="2727912" y="4821378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959510-C62A-4DA1-9B80-A47F11A0E18F}"/>
              </a:ext>
            </a:extLst>
          </p:cNvPr>
          <p:cNvSpPr txBox="1"/>
          <p:nvPr/>
        </p:nvSpPr>
        <p:spPr>
          <a:xfrm>
            <a:off x="7609890" y="6038542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755BFB-849B-4431-8F78-3C61E2D7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4B9369-3FFC-45C0-9BF5-CDE573C45BC2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A4E79-6321-4186-B2BE-51369DC55BB9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0DA6-60C1-477F-B1BF-D636C43AAAA6}"/>
              </a:ext>
            </a:extLst>
          </p:cNvPr>
          <p:cNvSpPr txBox="1"/>
          <p:nvPr/>
        </p:nvSpPr>
        <p:spPr>
          <a:xfrm>
            <a:off x="382931" y="1237986"/>
            <a:ext cx="882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</a:t>
            </a:r>
            <a:r>
              <a:rPr lang="en-US" altLang="ko-KR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 </a:t>
            </a:r>
            <a:r>
              <a: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이후로 </a:t>
            </a:r>
            <a:r>
              <a:rPr lang="ko-KR" altLang="en-US" sz="24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호텔산업 매출 급감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24870D5-4CF3-4895-849C-C0655D0E9B41}"/>
              </a:ext>
            </a:extLst>
          </p:cNvPr>
          <p:cNvGrpSpPr/>
          <p:nvPr/>
        </p:nvGrpSpPr>
        <p:grpSpPr>
          <a:xfrm>
            <a:off x="5283404" y="1844869"/>
            <a:ext cx="5987563" cy="2609850"/>
            <a:chOff x="593774" y="1577679"/>
            <a:chExt cx="7220748" cy="370814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12024E-57B0-40EC-BD2C-01B5E62BB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774" y="3979413"/>
              <a:ext cx="7220747" cy="130641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178415-C940-4D2B-B4CF-94FA7187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75" y="1577679"/>
              <a:ext cx="7220747" cy="240173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BC8972-D19C-4397-B150-A688DC23C0BE}"/>
              </a:ext>
            </a:extLst>
          </p:cNvPr>
          <p:cNvSpPr txBox="1"/>
          <p:nvPr/>
        </p:nvSpPr>
        <p:spPr>
          <a:xfrm>
            <a:off x="592319" y="4454719"/>
            <a:ext cx="10678647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이후로 국내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 여행산업이 급격하게 감소하고 사회적 동결이 생겨나며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호텔산업의 매출 또한 급격하게 감소했음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행정안전부 ‘지방행정 인허가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데이터’를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분석한 결과 관광호텔과 리조트가 포함된 관광숙박업에서 지난해 폐업 및 휴업을 한 곳은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곳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61.9%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늘었음</a:t>
            </a:r>
            <a:br>
              <a:rPr lang="en-US" altLang="ko-KR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휴업 신고를 한 호텔이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49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곳으로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9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곳이던 전년의 다섯 배 이상</a:t>
            </a:r>
            <a:r>
              <a:rPr lang="en-US" altLang="ko-KR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올해 들어서는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월에만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곳이 휴업 신고를 </a:t>
            </a:r>
            <a:r>
              <a:rPr lang="ko-KR" altLang="en-US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했다고 </a:t>
            </a:r>
            <a:r>
              <a:rPr lang="ko-KR" altLang="en-US" dirty="0" err="1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밝혀짐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8" name="Picture 4" descr="‘코로나19 족쇄’에도 8년 공백기 깨고 자본시장에 복귀한 파르나스호텔">
            <a:extLst>
              <a:ext uri="{FF2B5EF4-FFF2-40B4-BE49-F238E27FC236}">
                <a16:creationId xmlns:a16="http://schemas.microsoft.com/office/drawing/2014/main" id="{3C5956C3-6945-4776-A148-86E8F16CC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8" y="1844869"/>
            <a:ext cx="3238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77AEF0-E36F-40C4-B851-7AB5AA4B2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1E84B0-085E-4B99-B098-1883DC82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363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6" y="1839225"/>
            <a:ext cx="4909466" cy="29236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44" y="1810122"/>
            <a:ext cx="4504500" cy="44197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2156" y="5111760"/>
            <a:ext cx="5820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빈도수가 변화한 시점과 꽤 비슷한 시점에 변화가 발생하였음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시점에 부정적인 감정이 증가한 것을 발견함</a:t>
            </a:r>
            <a:endParaRPr lang="en-US" altLang="ko-KR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 관련 시설 이용 제한에 따른 것이라고 예상됨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C4A36B-BAAA-4E92-B65A-81AFEFB11408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9D2A5-C1AA-419B-8763-F7B98EBA83C7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837BCD-0148-492C-891F-AA6ECEF36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53265"/>
            <a:ext cx="1081265" cy="102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964865-71A5-4CCC-A107-6648D7570F79}"/>
              </a:ext>
            </a:extLst>
          </p:cNvPr>
          <p:cNvSpPr txBox="1"/>
          <p:nvPr/>
        </p:nvSpPr>
        <p:spPr>
          <a:xfrm>
            <a:off x="698208" y="1163663"/>
            <a:ext cx="6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3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사우나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야외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8D055-AC09-42A9-B0E1-F9ED84D87500}"/>
              </a:ext>
            </a:extLst>
          </p:cNvPr>
          <p:cNvSpPr txBox="1"/>
          <p:nvPr/>
        </p:nvSpPr>
        <p:spPr>
          <a:xfrm>
            <a:off x="2338370" y="4743408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33293-41C2-4133-9B8A-3E4C68B4BD99}"/>
              </a:ext>
            </a:extLst>
          </p:cNvPr>
          <p:cNvSpPr txBox="1"/>
          <p:nvPr/>
        </p:nvSpPr>
        <p:spPr>
          <a:xfrm>
            <a:off x="7587854" y="6229849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896ABA-DBD2-4318-92B5-54BF79C7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721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97" y="1791059"/>
            <a:ext cx="5279877" cy="31441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192" y="1768610"/>
            <a:ext cx="4616811" cy="44818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4997" y="5696573"/>
            <a:ext cx="5751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이상치를 제외하면 감성점수에 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큰 변화를 보이지 않았음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D343B-6767-4301-B4AB-49B823AE3B12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48AA3-9EAE-40F1-9683-EBFC8A6C8BE2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B66A65-909F-46C8-8283-7AC6D574A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EF6CFC-4171-414A-ADCA-EBABFD87AA2B}"/>
              </a:ext>
            </a:extLst>
          </p:cNvPr>
          <p:cNvSpPr txBox="1"/>
          <p:nvPr/>
        </p:nvSpPr>
        <p:spPr>
          <a:xfrm>
            <a:off x="814997" y="130694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4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로비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미소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배려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F69DAE-98B5-4F2A-A52A-E1F9621465B0}"/>
              </a:ext>
            </a:extLst>
          </p:cNvPr>
          <p:cNvSpPr txBox="1"/>
          <p:nvPr/>
        </p:nvSpPr>
        <p:spPr>
          <a:xfrm>
            <a:off x="2599345" y="4939950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38F2F-B635-4358-B965-C680FDAD8762}"/>
              </a:ext>
            </a:extLst>
          </p:cNvPr>
          <p:cNvSpPr txBox="1"/>
          <p:nvPr/>
        </p:nvSpPr>
        <p:spPr>
          <a:xfrm>
            <a:off x="7587854" y="6229849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769EE64-0B3F-4127-B113-35751E82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0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87" y="1962267"/>
            <a:ext cx="5560913" cy="301318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953" y="1955967"/>
            <a:ext cx="4250094" cy="42634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9444" y="5433024"/>
            <a:ext cx="6153211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빈도분석 그래프에서는 점진적으로 빈도수가 점점 증가했으나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감성점수의 시계열 그래프에서는 큰 변화를 보이지 않았음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3D36AB-7866-42F7-8612-239F35A5936A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ED8A8-5B73-431D-8E62-15C3FDDF5F6E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37AF34-BF77-4DBD-A564-B7D687501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62143"/>
            <a:ext cx="1081265" cy="10209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0F7B8F-A49C-4BC1-92FB-649E223539DD}"/>
              </a:ext>
            </a:extLst>
          </p:cNvPr>
          <p:cNvSpPr txBox="1"/>
          <p:nvPr/>
        </p:nvSpPr>
        <p:spPr>
          <a:xfrm>
            <a:off x="535087" y="1542937"/>
            <a:ext cx="736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5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청소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위생 관련 토픽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5F229F-E102-45E9-85EB-3E1FF3D29BA6}"/>
              </a:ext>
            </a:extLst>
          </p:cNvPr>
          <p:cNvSpPr txBox="1"/>
          <p:nvPr/>
        </p:nvSpPr>
        <p:spPr>
          <a:xfrm>
            <a:off x="2511059" y="4973708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D327C-3CB0-4939-A1BD-3372A517FB67}"/>
              </a:ext>
            </a:extLst>
          </p:cNvPr>
          <p:cNvSpPr txBox="1"/>
          <p:nvPr/>
        </p:nvSpPr>
        <p:spPr>
          <a:xfrm>
            <a:off x="7632897" y="6193287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DBFAC-3978-452B-A9E3-AF91E4399402}"/>
              </a:ext>
            </a:extLst>
          </p:cNvPr>
          <p:cNvSpPr txBox="1"/>
          <p:nvPr/>
        </p:nvSpPr>
        <p:spPr>
          <a:xfrm>
            <a:off x="622628" y="1091985"/>
            <a:ext cx="1041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토픽 내에 연관성이 적은 키워드가 존재하여 감성분석 또한 개별 분석 실시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37288A-0AC0-42E1-90BD-25592A66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59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85" y="1797788"/>
            <a:ext cx="5059989" cy="26321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902" y="1797788"/>
            <a:ext cx="4621453" cy="43189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8364" y="4806196"/>
            <a:ext cx="6024996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빈도수가 늘어났을 뿐만 아니라 감성점수 그래프도 부정적인 감정이 코로나 이후 크게 증가함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방에 있는 시간이 길어져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소리나 소음 등에 더욱 신경을 쓰게 되는 것을 확인할 수 있었음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940090-176F-4420-9760-565E9F088AF9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FC2985-5C7E-4279-9E75-43BFAABB3C92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40BF9F-427B-4BCB-9EE1-D78B02FA7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62143"/>
            <a:ext cx="1081265" cy="102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474D5D-4302-4AFF-B234-6E1B358C9210}"/>
              </a:ext>
            </a:extLst>
          </p:cNvPr>
          <p:cNvSpPr txBox="1"/>
          <p:nvPr/>
        </p:nvSpPr>
        <p:spPr>
          <a:xfrm>
            <a:off x="2419804" y="4442978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E5E1E-7F35-4ACE-98E4-5E03C78B064B}"/>
              </a:ext>
            </a:extLst>
          </p:cNvPr>
          <p:cNvSpPr txBox="1"/>
          <p:nvPr/>
        </p:nvSpPr>
        <p:spPr>
          <a:xfrm>
            <a:off x="612775" y="1336123"/>
            <a:ext cx="5275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5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소음 관련 토픽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1816F2-F53D-4B58-B71D-EBF94C0BA046}"/>
              </a:ext>
            </a:extLst>
          </p:cNvPr>
          <p:cNvSpPr txBox="1"/>
          <p:nvPr/>
        </p:nvSpPr>
        <p:spPr>
          <a:xfrm>
            <a:off x="7561553" y="6152946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8F62119-3DB9-400F-84C0-EC938751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217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8898" y="5293711"/>
            <a:ext cx="621875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감성점수가 크게 변화하지 않았음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시설은 짧은 기간 내에 큰 변화를 주기 쉽지 않기 때문에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사람들의 감성점수에 큰 변화를 끼치지 않았다고 판단됨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3" y="1771825"/>
            <a:ext cx="5565607" cy="32364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64" y="1771823"/>
            <a:ext cx="4676773" cy="45533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5ECC7B-919D-47E8-9C2C-7673E3B556EE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50C38-3A5D-4842-A1CF-EE04E8BBFDE2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31DA86-4E06-4D8B-8962-69706DB65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BD9DC4-BBC2-4A0A-BA65-5E87B8ABE0DC}"/>
              </a:ext>
            </a:extLst>
          </p:cNvPr>
          <p:cNvSpPr txBox="1"/>
          <p:nvPr/>
        </p:nvSpPr>
        <p:spPr>
          <a:xfrm>
            <a:off x="499012" y="1310159"/>
            <a:ext cx="6558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8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(1)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관련 토픽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F8D3B1-EB45-48BC-BC95-FEEAD9E819E8}"/>
              </a:ext>
            </a:extLst>
          </p:cNvPr>
          <p:cNvSpPr txBox="1"/>
          <p:nvPr/>
        </p:nvSpPr>
        <p:spPr>
          <a:xfrm>
            <a:off x="2517458" y="4969256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14827-43EA-4CD5-9FF0-2D96A042345F}"/>
              </a:ext>
            </a:extLst>
          </p:cNvPr>
          <p:cNvSpPr txBox="1"/>
          <p:nvPr/>
        </p:nvSpPr>
        <p:spPr>
          <a:xfrm>
            <a:off x="7381420" y="6283788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858325-2DB3-4FCA-80AC-1B8678AD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636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AutoShape 2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8735" y="4800275"/>
            <a:ext cx="5307958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부정적인 감정점수가 증가하고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객실 내 서비스 및 요구사항이 많아지며 지불한 가격에 걸맞는 서비스를 받지 못한다고 생각하는 고객들이 늘어나고 있다고 해석됨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35" y="1848144"/>
            <a:ext cx="5135193" cy="27430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41" y="1570289"/>
            <a:ext cx="4654579" cy="47134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9EC2ED-89F4-4AE1-B606-182A0E51D722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21F6F5-6A0B-4745-9605-BB05FD544A42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49F438-4177-4EBB-9B6F-A9CEDE3FD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7DB219-86A0-4781-BB19-9083A90AA780}"/>
              </a:ext>
            </a:extLst>
          </p:cNvPr>
          <p:cNvSpPr txBox="1"/>
          <p:nvPr/>
        </p:nvSpPr>
        <p:spPr>
          <a:xfrm>
            <a:off x="499012" y="1310159"/>
            <a:ext cx="6558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8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(2) 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관련 토픽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1AEB3C-BE56-4F05-A20D-A9E35765D5DA}"/>
              </a:ext>
            </a:extLst>
          </p:cNvPr>
          <p:cNvSpPr txBox="1"/>
          <p:nvPr/>
        </p:nvSpPr>
        <p:spPr>
          <a:xfrm>
            <a:off x="2375223" y="4522541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DB3BFF-B5AD-403A-8DA8-1C3F31E3F2BB}"/>
              </a:ext>
            </a:extLst>
          </p:cNvPr>
          <p:cNvSpPr txBox="1"/>
          <p:nvPr/>
        </p:nvSpPr>
        <p:spPr>
          <a:xfrm>
            <a:off x="7381420" y="6283788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9E29D0-3167-4872-9140-C5038DEF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9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83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AutoShape 6" descr="data:image/png;base64,iVBORw0KGgoAAAANSUhEUgAAAsgAAAGoCAYAAABbtxOxAAAABHNCSVQICAgIfAhkiAAAAAlwSFlzAAALEgAACxIB0t1+/AAAADh0RVh0U29mdHdhcmUAbWF0cGxvdGxpYiB2ZXJzaW9uMy4yLjIsIGh0dHA6Ly9tYXRwbG90bGliLm9yZy+WH4yJAAAgAElEQVR4nOzdaWxk53kv+P97ltq4NNmk1C1qa1mLJctpy1ZbUke+cdtagDGQeOQ4MRzn3rkZA7qeiZAPg8jBOJ8MxBDgDG7sLOM7ysDR4GbGxgzixIKuIiBqW7YktyxbsSwrki11q7vVG9ldRdbCqrO+7zsfTp1ibSRPFYusqub/BxiwyBJ5Tonsfuqp533+QmutQUREREREAABj2BdARERERDRKWCATERERETVhgUxERERE1IQFMhERERFRExbIRERERERNrGFfwHaYn5/HgQMHhn0ZPQmCALZtD/syhmo3Pwe7+d5ju/054P3z/nfz/QN8Dnj/w7n/U6dOIZ/Pd3z8siyQDxw4gJ/+9KfDvoyenD9/HgsLC8O+jKHazc/Bbr732G5/Dnj/vP/dfP8AnwPe/3Du/9ChQ10/zhELIiIiIqImLJCJiIiIiJqwQCYiIiIiasICmYiIiIioCQtkIiIiIqImLJCJiIiIiJqwQCYiIiIiasICmYiIiIioCQtkIiIiIqImLJCJiIiIiJqwQCYiIiIiasICmYiIiIioCQtkIiIiIqImLJCJiIiIiJqwQCYiIiIiasICmYiIiMZezQ+HfQl0GWGBTERERGPvVxercAI57MugywQLZCIiIhp7VT9EKPWwL4MuEyyQiYiIaKyFUsENFUKlhn0pdJlggUxERERjLVAaXigRKnaQaTBYIBMREdFYC6SCG2oWyDQwLJCJiIhorAVSI5QKXsgRCxoMFshEREQ01gKpIISAG3KLBQ0GC2QiIiIaa26okDIF3IAdZBoMFshEREQ01hxfImUaHLGggWGBTERERGPNCSTSlgGPIxY0ICyQiYiIaKw5oUTGMuCyg0wDwgKZiIiIxpoTKNimAaU0FFe90QCwQCYiIqKxpVS04s00BCAEdyHTQLBAJiIiorEVKAVANP6ZcdM0CCyQiYiIaGwFUq/Vx1pH/0y0RSyQiYiIaGwFsrVjzBELGgRr2BdARERE1K9Aarz5s5/gqVd/jBvvuBsfvOb+YV8SXQZYIBMREdHYOnbsR/hf/8dPIwgC2LaN93z3aXzywY8N+7JozHHEgoiIiMbWD3/wAwR+ACUlgiDA8z/8wbAviS4D7CATERHR2PrA3ffCTtkIA8CybXzwno8M+5LoMsACmYiIiMbWLR84hK//13/EL37yI7zv0GHc9oFDw74kugywQCYiIqKx5QQSdxy6C4fuvgdeqBg3TQPBGWQiIiIaS1pr+GE9RQ+AaQh4kgUybR0LZCIiIhpLgdTQWkOIeoEsAF8qaM1dyLQ1LJCJiIhoLIVKAWItZloIAWhAMiyEtogFMhEREY2lKFa6sxhmmh5tFQtkIiIiGktRzLTo+DgLZNoqFshEREQ0lgKlIdhBpm0wlAL50Ucfxa233oqDBw/ioYceQrFY7HjMr371K9xxxx2N/01PT+NrX/vaEK6WiIiIRpHjS5iitYOsAYTcZEFbNJQC+YEHHsDrr7+O1157Dbfccgsee+yxjse8973vxauvvopXX30Vr7zyCnK5HB566KEhXC0RERGNIieUsIzWUkaAHWTauqEUyA8++CAsK8ooueeee3D27NkNH3/06FHceOONuP7663fi8oiIiGgMOIFs7ECOCQA+w0Joi4aepPfNb34Tn/nMZzZ8zLe//W189rOf3fAxjz/+OB5//HEAwOLiIs6fPz+wa9wJly5dGvYlDN1ufg52873HdvtzwPvn/e92/TwHS4slWELAN9eKZMcLcU6WYbm5QV7ettvtPwOjdv/bViDff//9WFxc7Pj4V77yFXzyk59s/H/LsvC5z31u3a/j+z6efPLJrmMYzR5++GE8/PDDAIBDhw5hYWFhC1c/HON4zYO2m5+D3Xzvsd3+HPD+ef+7Xa/PwesVC7NZG0bTHLLlhZjI2VhY2DPoy9t2u/1nYJTuf9sK5GeffXbDzz/xxBN46qmncPTo0UYCTjf//M//jA996EPYt2/foC+RiIiIxlQoFZRCS3EM1OOmOWJBWzSUEYtnnnkGX/3qV/GDH/wAudzGb4F861vf2nS8goiIiHaXQGlAdB7GMwULZNq6oRzSe+SRR1CpVPDAAw/gjjvuwBe+8AUAwPnz5/GJT3yi8bhqtYp/+Zd/wac+9alhXCYRERGNqFBqxCEhL51ewX99JTrwbxoCLgtk2qKhdJCPHz/e9eMLCwt4+umnG/88MTGBQqGwU5dFREREYyJQCtBRB/m7/7aIH58u4t/feQ1MQyBUCkppGMb6I5xEG2GSHhEREY2doKmDXKj6KHvhWkCIBqTmLmTqHwtkIiIiGjteIBE3iPPVAABQcsPoA0IgYJoebQELZCIiIho7tVDCqu8/LtR8AEDRDRqfZ5oebQULZCIiIho7TqBgGQJOIFH1JQCg6LBApsFggUxERERjx/ElLMNAvuo3PlZ06iMW0PUtF0T9YYFMREREY8cNJExDoNBUIK/EHWTNDjJtDQtkIiIiGitKafgqGrFo7SBHBbJpCLiBHNbl0WWABTIRERGNlUApxCve4gLZEECpqUBmmh5txVCCQoiIiIj6Fe1AjkYoCrUApiGwbzLV2GJhGQIu17zRFrCDTERERGMlVBrQax3kuZyN2WyqcUiPHWTaKhbIRERENFYCqQBR7yBXfcxPpDCbsxuH9Cwh4HEGmbaABTIRERGNFT9UEE0zyHMTKcxkrJZDeh5HLGgLWCATERHRWHFCCaueM52v+ZjPpTCTtRsFshACWgOSq96oTyyQiYiIaKxEISECodJYqQWYn4gKZDdULevdQsUuMvWHBTIRERGNlThmeqXmQwPRiEXWBgAU3XqangDT9KhvLJCJiIhorDiBbAkJmc/ZawVyfcxCa800Peob9yATERHR2NBaw5UKEykThVpUDM9PpBDqqBiOC2RAsECmvrFAJiIiorERKg2tNYRo6iBPpODW9x43CmQNFsjUNxbIRERENDYC2RkzvTeXQq1+OG9tkwXgh9yFTP1hgUxERERjI5Aa0GshIXsyFlKWAcsUMARa46aZpkd94iE9IiIiGhtRil5rSAgAGEJgT8bGSn0u2RQCHjvI1CcWyERERDQ2orniqIOcr0YhIbGZrNVY82YaAh47yNQnFshEREQ0NpxAwqx3kAu1tQ4ygJY0PZMjFrQFLJCJiIhobLj1kBCtddRBbi6QM60FshewQKb+sEAmIiKisRGFhBioeCF8qTE3YTc+19xBtgyBoL4SjqhXLJCJiIhobDhhlKLXCAnJtY1YuGGjKNZgmh71hwUyERERjQ0nULDM1pCQ2EzWhlQaq97a9goWyNQPFshEREQ0FqTSCKWCIdYrkKN4h3gXMiAQShbI1DsWyERERDQWmlP0Ct0K5Ew0j9waN82DetQ7FshERERbdOzYMTz22GM4duzYsC/lshZIHdfHyFd9pC0DEymz8fmZbFuBLDhiQf1h1DQREdEWHDt2DPfddx9830cqlcLRo0dx+PDhYV/WZSlo6gbHISGivhMZaC6Qw/pHeEiP+sMOMhER0RY899xz8H0fUkr4vo/nnntu2Jd02QrkWopee0gIAMzWC+SVegfZANP0qD8skImIiLbgyJEjSKVSME0TqVQKR44cGfYlXbb8UELUZyyikJC1HcgXyi5sUyBlirVdyKaAG8quX4toIxyxICIi2oLDhw/j6NGjeO6553DkyBGOV2yjWhDtQAaAfDXAoWvXOshuqBAqXd+FXE/TE0zTo/6wQCYiItqiw4cPszDeAU49ZtoLFSpe2NhgobSGbQhIpVvipuPHEvWKIxZEREQ0FtwwCglpX/EmlUbaMtc6yPVDeqYh4EkWyNQ7FshEREQ0FpxAwjIMFGpRgTxXj5kOlUbaqneQs2sdZJMdZOoTC2QiIiIaeVpr+GE0YtGeohdKjZRlQEFjJms1CmRDCEiloLjqjXrEApmIiIhGXiA1tI4K3Y4CWSnYhgFAYCZro+yFTfuPBXchU89YIBMREdHIC6QC6qEghZoPQ6ztPQ6VRi5lAnotLKRc32Shwbhp6h0LZCIiIhp5gVoLCclXA8xmbZj1lW9CiKhAFsBMpi1uWjNNj3rHApmIiIhGXiAV0BQS0pyipzWQtU0AGrO51jQ9ACyQqWcskImIiGjkBVJDxDHTVb8xfwwAELpeIDd3kMP656JDfES9YIFMREREI88JJEzRHDPdVCBDIGsbEBCYyUYZaPGIhYCod5+JkmOSHhEREY08JwhhGQak0liu+Y0dyBEN2zBgGwIpM+okr8VNRwEjRL1ggUxEREQjzwmiFL2SG0Dq1hS9lGHAMATStgEDAhMpk2EhtCUcsSAiIqKR564XEqI0MvX547RlQOrOND03kMO5aBpbLJCJiIho5DmBhNlUIM9NxDuQ1VqBbEYjGDMZu3FIzzQERyyoZyyQiYiIaKSFUkGpKDq6UI06w80d5KwVlTNpy0SoWuOmLSHg8ZAe9YgFMhEREY20QGlAtMVM1w/phVIjm4o6yBmr3kFuG7HwWSBTj1ggExER0UhrCQmp+ZhImY2xCo2oMAaAlGVAI4qbjrdYCCGgVdSFJkqKBTIRERGNtEDqKC4PnSEhGoBtRuWMVY+ens3acAIFN1w7nMc0PeoFC2QiIiIaae0x0y0hIVrDNqPPWfVCeSbbnqanWSBTT1ggExER0UhzQ4V6cxj5altIiBAdHeSZTGuaHsAOMvWGBTIRERGNNMeXsOpd4kKtPWZaNwrjRoHc6CDHBbLgDDL1hAUyERERjTSnHhJS9UM4gWoUyFprCCE2L5A1O8jUGxbIRERENNLcQMIyjI6QEKk00qYBIaLC2KwXyHvaRiwMAfgMC6EesEAmIiKikRYVyOuEhNTXvQHRSreUaSCXsmAINFa9MU2PesUCmYiIiEaWUhqBUi0x080FcrwDOZau//N0xmpssbAMAa9p5RvRZlggExER0cgKlIJuWvEGoLHFor2DDABpS0RpepnWND3GTVMvWCATERHRyAqkRhQHEm2wsE3RmDEOlUYu1dlB7oibFgIeRyyoByyQiYiIaGQFUgF6rYM8l0s1DuVpaKTM9g6yCak1ZrM2Vpo7yAELZEqOBTIRERGNrEBqQKzFTLeEhEA0UvRiGctA2N5BNgQCpaE1V71RMiyQiYiIaGT5UkLEM8gdISFopOjFUpYJraNdyEU3bBTFWjNumpJjgUxEREQjq+arRgBIvupjvr4DGQCg18JBYpYhAAHsyVqQSqPq17dXCMECmRJjgUxEREQjy6nvQA6lQtEJMdcWM93eQY4K5miLBdAcNw2EkgUyJcMCmYiIiEaWW4+ZLtRaQ0KU1jAN0UjPi8Ud5dn2uGkAoeJBPUqGBTIRERGNrLiD3LEDWXbuQAYAyxSAFpipF8grjQKZM8iUHAtkIiIiGklaa3gyStEr1Lqk6NmdZYxlRB+baXSQozQ9Uf93iJIYSoH86KOP4tZbb8XBgwfx0EMPoVgsdn3cX/zFX+D222/H+9//fnz2s5+F67o7fKVEREQ0LKHSgNYQolvMtOraQTYNAWEAezLR54pu1EE2hIAbMG6akhlKgfzAAw/g9ddfx2uvvYZbbrkFjz32WMdjzp07h7/8y7/ET3/6U7z++uuQUuLb3/72EK6WiIhoY04gcWnVG/ZlXHYC2RkzvTcXdYal0shanQUyAKRNA2nTgG2Kll3ILsNCKKGhFMgPPvggLCuKibznnntw9uzZro8LwxCO4yAMQ9RqNSwsLOzkZRIRESVyoeTijaUKgygGLJBRBxmIQkJmslZja4XUGtnUOgWyZUAiOqjXHDftShbIlIw17Av45je/ic985jMdH7/66qvxx3/8x7juuuuQzWbx4IMP4sEHH1z36zz++ON4/PHHAQCLi4s4f/78tl3zdrh06dKwL2HodvNzsJvvPbbbnwPe/3jf/xtniqgGEidMB7l1iraNjML96/oow7B0ew6KToDqyips18KFlQpm0waK+SUAwKoTYsV2oVftjn/PKa7C8UNM2QIXS6so5pfghwpuycB5Ud32e+nHKPwMDNOo3f+2Fcj3338/FhcXOz7+la98BZ/85Ccb/9+yLHzuc5/reNzKygq++93v4uTJk5iZmcHv/M7v4O///u/x+7//+12/38MPP4yHH34YAHDo0KGx7DaP4zUP2m5+Dnbzvcd2+3PA+x/P+1/1QphlC7MCEJM5LMxP9vV1hn3/v7hQxs3zE8h0mevdKe3PgSi7mAgymJlIoxRcwJXTOczM7wMABFUPVy/sxZ5sZ4FcNCpYqriYmyygGirMzO9DIBW8UGFhYX5H7qUfw/4ZGLZRuv9tK5CfffbZDT//xBNP4KmnnsLRo0e7vmJ99tlnccMNN+CKK64AAHzqU5/Cj370o3ULZCIiomFYrvowoDGVsvFu0cV75iaG2onth1Ia+VUP181kh1ogt3N8CbP+XBZqPg7s3dP0WdGRohdLWwak0tiTtbB4KeoYm4aAxxELSmgoM8jPPPMMvvrVr+LJJ59ELpfr+pjrrrsOL730Emq1GrTWOHr0KG677bYdvlIiIqKNnSk5mExZSFkG3FCi4oXDvqSeOYFE1ZfwR6yAdMJoB7LWGoWa39hgAQDQnSl6sYxlQOpo1VvJWdtioZSG5Ko3SmAoBfIjjzyCSqWCBx54AHfccQe+8IUvAADOnz+PT3ziEwCAu+++G5/+9KfxoQ99CL/2a78GpVRjhIKIiGgUOIFE2ZWNrqslxFhus4gLZMcfrTVoUUiIgZIbIpC6ERICABCAbXbvINumAQ2N2ayNshuu7T8Wgml6lMhQDukdP36868cXFhbw9NNPN/75y1/+Mr785S/v1GURERH1ZKXmQ4i1juRU2hrLMYtVX8I0BKojViC7QRQzfaHSGRKSNs11n+MoTS/qIGsAZTfA3qYEvvTQVxTQqGOSHhERUZ/OFF1M2GvVlm2O55jFihNgMmWiGozWdTuBhGV2DwlJW+uXMPFs8kwmTtOrx01rxk1TMiyQiYiI+uCFEss1H9m2uGNLCFwcszGLohNgMm2h6o1OB1kqDaWj2eG4QJ6biAreUK6/AxmoF8hCYCYbvXiJ46YBxk1TMiyQiYiI+lB0QkCg423+qbSFM0V3bEJDAqngBhIZy4AbqpG57qDpwGChGnWA4w6y1LrjhUkzy4g+N1NfARfHTQshWCBTIiyQiYiI+nCu5CDXJep43MYsovhlASEENDAymywCqRGXsvlq1KmfSEUd4VDqrs99zDIEoKNDekDTiAWAQI5Ol5xGFwtkIiKiHgVS4dKqj4l13ua3hMBSZTzGLJxAthw09MPR6LAGTdsm8lW/ZYOF0kB6g33NhiFgGAJT9dN4K/UC2TIE3HA0XgDQaGOBTERE1KOSE0BtEM08lbZwdkzGLMpeACu+D61HqoOMeg+5Ywcy9Lor3mJp04BpCEykzEYH2RQCHgtkSoAFMhERUY/Ol11kNtiiEI1ZKJTd0R+zKDoB0vG4ghidEQsvkBCIiuB8ta1AFuun6MXStgmpNGYyduOQnmkIeMFo3B+NNhbIREREPZBKY7HiN+Zh12MZGIttFkUnbKxMs4RA1R+Nor5WT9ED6iMWHR3kjUuYtGUgrMdNx2l6JkcsKCEWyERERD0ouQGkUjA36WBOpy2cWXFGeszCCyVCpRv3YpvGyKx6c+ohIW495W++OUUPgL3J858xDcj6Qb14i4VpCHgj0iGn0cYCmYiIqAdLFQ+pTbqXAGCZBjypR3rMwgkUgLUC3jJHJ03P8eshIbXWkBBdn/22EnSQpdKYydpYqcUzyIA/QqvsaHSxQCYiIkpIKY1zJReTCbOKR33MouaHjTlfALANA7VgNApkN5CwDKOxA7kREqI0MgleoGTiGeSmDnK0yk5DchcybYIFMhERUUJlL0Qg1aYHxGKjPmZRcsKWbRCmIRBKjXDIYwhaa/gqep47Y6Y1shuseItFaXpR3LQTKLjhWuHPsBDaDAtkIiKihC6teomLY6A+ZjHC2yxWnKBxQC+mR2CTRSB1ywYLoClFT22cohezTAFgLW661IibZpoebY4FMhERUQJaa5wtuY3wiaRsU2BxBENDlNJY9UKk28cVtIYvh1tABlIhnvwo1HyYYi02OlQa2XUCWprFL2Rm2tP0NDvItDkWyERERAmsehJuIDddL9YuCg1xoEasKHNDCQV0hJ2I+kG2YQqUboyl5Ks+9uZSMOrXGSqN7AYx07G4QI7jpuM0PQgMfYSERh8LZCIiogQKNb9RpPXCMg34UqHsjdaYhRMooMtstAEBZ8gH9QKpAHTfgayhkdogpCVmGQagdWcHGZodZNoUC2QiIqIE3l1xeh6viNmGwNKIjVlUvbBrVLY9Aqve/HCteC+0p+jpzVP0gKZDenGBXN9kYYBhIbQ5FshERESbqHohqn7YcaAtqVEcs1hxgkZc9muvvIy/++v/jNdeeTkKCxlymp7TlqLXGjO9eYoeABiGgGUYyNkmBNYO6UVpeqOxyo5GV38vhYmIiHaR5T7HK2LRmEWAshc2OprDVqxvsHjtlZfxP332v0cQ+LDtFP76//5H3HjwzqFem+NHO5Cl0lhxAszlmp4zLVpW020kfkEznbEaIxaWIeAF7CDTxthBJiIi2sTZkouJBJsTNjJKYxahVHACBds08MqxFxAEPpSUCAMfr/74RXihHGq32wkULFNgxQmgNFo7yNCwjWTlS9o0oOpx0/EhPdMQ8DhiQZtggUxERLQBN5AouWGicIqNTGXskRmzcAIFLaLruPPwR2DbKZimCctO4c7DHwG0GOouZCeQXUNCpNKwTANGwl3UactAGKfpxQWyEPC4xYI2wRELIiKiDSzXfABbL2otIyo6S26A2Vxq839hGzXP4B688y5841v/hFeOvYA7D38EB++8C5eqPnypkNnii4K+r08qTKTMRoE8l2tO0Uve20vbBmQtKpDPlhwAUQe56nEGmTbGApmIiGgD50oucgMqFFOmgcWKN/QCueKGsJpmqg/eeRcO3nlXy2OGtQs5lApaawghUKh1dpB7GXXJWCZkvYP8+mIFQD1OWykopRN3omn34YgFERHROvxQoVDzB1YgT6YtnCu5Qx+zKHaJmG4moIc2pxsoDbTFTMd7kEOlehp1SVvRDPJM/ZBeHD7CND3aDAtkIiKidURFlei6L7gfliEQ1McshikqkNcvNC3DGNou5ECqOGUa+aqPqbTVKOZDpZHpYcQiWhUnMJOzESq9dk8i6iITrYcFMhER0TrOl11k+9x9vJ54zGJY/FDBl2rDsA3LEKgOKU0vkGud3SgkZG3Fm9S6pw5yfI8zmfY0PXaQaWMskImIiLoIpcJSxcNEerAH1YY9ZpEkRto2DdSGFBYSSNVIwM5Xg7YVb8lS9GKWYbSm6dULZAEWyLQxFshERERdFJ0ASutNA0LKboDf+ubL+OE7hURfd9hjFlGBvPE9DTNu2g0V4hq4UPUbGywAADpZil7MMgWgm+Om46JfI5QskGl9LJCJiIi6WKx4iaKlf/jOMs6XPXznF4uJv/YwxyyKbtCRRPfuioMXTy43/tkQAkprBEPYF+z4EpYpoLVGvtYeM508RQ+IRyw0ZrLR0q61EQsxlHuj8cECmYiIqI1UGhcqHiZTm29DPXo8DwB46fQKKm6ysYTJtIWzQxqzKDohMm2F/9/++DS+9M+/XNvyAAAQQ1n1FoeEVH0JL1StBXKvHeT6Ib3ZthELU4BpegN2ub3gYIFMRETUpuwGCKWCucm8a9UP8ePTKzh41TRCpfGDHsYsQqlQ3OExC601ym6AVFuBfDxfQ9WXqHhNBb7GUNL0nFDCMoyOFW/xbuReZpCFELANgbRpwK5HVwOMmx40L5R4+fQKvPDyCWBhgUxERNTm4qoPO0Eh9uLJFfhS45F7D2DfVBpH384n/h4p08Bi2d3KZfbMDVXHXHWoNE6t1ACgdexDaPhDmNN1ArVuzHTKMnpeuZe2DSgdbbIoNhXI7mXW8RymkwUHixUPTnD5PKcskImIiJporXG26GAqvfl4xfeO5zGXs/GBhWncd9M8Xnp3BatesjGLqbSFc2UPcgfHLLod0DtbdBqr1S6U1wpkAyLRxotBUko3OvftBXLY44q3WNoyIHWUpld0ov827CAPzqoX4uRyDVnbhDuk1YDbgQUyERFRk7Ibwpca1iazrm4o8eKpZXz0xjmYhsD9N88jkMnHLMz6mMVObrOo+WHH/orjhWrj/zd3kFOmgeoOr3oLlEIjRa8eMz2Xi+aHQ6n72kmdNo163LTVGGmxhIB3GRVzw/TWxVWkTIG0ZaCccAZ/HLBAJiIiapKvekiyKOGl00U4gcLHb5oHALz/qinsm0zh2REes1ipBUi3Ff4n8jUIRHPRzQWybQpUvZ0tIgOpGw3uQjVAyhSNTn6vKXqxlGUgVHEHmSMWg7RS87FY8TCTtZEyDZS94SZEDhILZCIiojqtNc4U3UTjFd8/nsd02sKha/YAiFajffzmebx0uvcxC6V3Zsyi6IYdq+tOFKq4diaLq6bTWKysFeuWufNx0+0x0/MTqcbMcag0cn2MWGQss95BXiuQhRDQCjs63nK50VrjzYurmKwH6aQtA2WHHWQiIqLLTtWXcELVseWhXSAVfvjOMn7jPXtbRjEeuPkKBFLjh+8sb/Bvr4nHLJIW1FshlUbVCzv2CJ8o1HDjXA77p9JYauogW4aAF8odXUUXzUJH369Qaw0J0dBIWf3NICtozGRslN2wJUEvVOwi9+tixUPJCTBRX4VoGgK+VENZDbgdWCATERHV5at+or8Yf3qmhIoX4uM3z7d8fG3M4lLi75kyDeRX/R6vtHdOIKGBli0QXqhwpujgxvkc9k9lOsNLxM6uevPl2iHCuIPcfDG9hITE4l3IM1kbGkAlnvkWTNPrl1Qab1xcxXSm7Z0WIX+ZsK0AACAASURBVOBeJqveWCATERHVnS06jbeMN/K943nkbBN3Xzfb8vF4zOJYj2MWF6v+tr/d322DxanlGpQGbpybwP6pNC6t+gibC+Id3oVc81Vjz3Gho0AGbKP3ssUyjXrcdD1Nr+kgWcgRi76cLTpwQ4lMR0dfw71MVr2xQCYiIkK04aHihV3+0m8l64Eg994w2zWK+v4+xiyUao5B3h5VX3YcPjxRiPYf3ziXw/7pNDSApeZuttjZNL04Rc8PFUpu2AgJiej+O8gCHWl6gGCB3Ac/VHjr0ir2ZuyOz5lC7Mi40E5ggUxERARguRpAdCxB6/Tq+RKWawHuu2m+6+d/7aopXNnjmIVtARe2eZvFihN0PaBnGQLXzWSxfyoNAC0H9QSwo2+ZO2HUQV6ute5ABgBo0VPMdCzqSEeH9AA00vSgL7945J1wcrkGrdF1DWLKNFBigUxERHT5OFd2MZHafLzi+8cLSJsGfv3A3q6fN4SIQkN6GLPIWRbOb3NoSNEJkGkrkN8p1HBgbxaWaTQVyK0H9VZ3cJNF3EFuDwlRWsMwsGn0dzfxyMZMWwdZCFw2B8p2Ss0P8U6hitlcZ/cYiDdZXB6r3lggExHRrueFEss1H7lNCmSlNb5/PI97rp/d8LH33TIPX2o8fzLZmIVhRKMb2zVmEUgFL5QdXb8ThSres3cCALCvS4FsmwK1HdqFrLWGH9ZT9GrR8xCHhEjVX4oeEBXVAgLT9dV98XNsGQIuC+SeHM9XkTKNlqjyZrZpwAnUZbE+jwUyERHtestVH+v8nd/ijaVVLK36+NhNcxs+7uBV09GYxVvJQ0PSlti2MYtuB/SqfojzZQ83zucARPuCZ7M2Fpvipm3DQHWHEuekjopkIbrETCuNbB8hIUC0tSNlGrBMAznbXIubFtEaO0qm6AQ4V3Kxp31zRTuhdzyifDuwQCYiol3v4qqPjJlge8XbeZiGwG+8p/t4RcwQAh+/aR7HTi8nHrOYTG3fmIUTKMT7hWMnGwf0Jhofa9+FbJsCtUBC70CQSSgV4lcphaoPAWC2vgc5lLpjPKQXaSuKm57N2o24adMQ8DiDnIjWGr+6WEHONlvWBHYn4LJAJiIiGm/Hjh3D//61/w1vvfbKho/TWuN7x/O469oZTHc5wd/u/pujMYsXEo5ZmIbYtjGLkhN0rEg7Xi+Qb5rLNT62fzqNC82H9ISAVroe4LG9oo0S0ffJV33M5uzG/HCoFDJ9jlgAUXdeKo09WQvFWlOBzBGLRC6teihUA0wmSJgUAGo7nMC4HVggExHRrnXs2DHcd999+D//82P4o99/CK+98vK6jz2er+Fsyd10vCJ2cGEaV0yk8OzbyccsMpbAuZKT+PFJFdfZYJG2DCzsyTQ+tn8qjcWK19ox3qGwkFDpxhaRfM3HfFOKXqg0sn2k6MXiDvJMewf5MtnZu52k0nhzaXXz0Yq6tGmg5I7/QT0WyEREtGs999xz8H0fSkmEgY9Xjr2w7mO/dzwPQwBHbkxWIMehIT86tYyqn3DMIm1hseK1hnVskdYaJbdbgRxFTDcfuNo/lYETKJRbxkLEjhXIjZjpqt+6A1mITeO/N5K2TEhdL5CbDukFSu/I+Mg4u1ByUQuSd/BTltH28zOeWCATEdGudeTIEaRSKRimCctO4c7DH1n3sd87nscdC3uwN5da9zHt4jGL5xOGhhhi8GMWXqggFTo2D5zIV1vmjwGsrXprOqgHvTPr0LxANq6xI0VPo68dyLGMZSBUGjMZu3FIL/qymmEhGwikwi8vrWI2m6x7DAApU6DqSagxf15ZIBMR0a51+PBhfPufnsZ/+KM/wTe+9U84eOddXR93eqWGE4UaPp5wvCL2gYVpzE+kcLSnMQsD5we4zaLbRoGiE6BQC3Bj0/wxgK67kE1jZ2ZKnUDCNgworZGvBa0FstCw+9iBHEtZJrSO0vRqgWyZPWaBvL5TyzVIpXt6cSKEgNR67A9AJn9JQEREdBm6+eCd+Pc33I49Gxy8+97bBQDAkXXS89YTbbOYw3dfX0LNl5vuWQbWxizeJ1XXtLJe1XwJIVqLwHe6bLAAuhfItmEkHhHZirIbYn6PgZITQCrd2IEc6S9FLxbHTc9k13YhR3ufBUKpgc3PXO46TiBxIl/t6R2TmBACTiD73l09CthBJiKiXa3khUhvUnx9/0Qet++bahSQvbj/5ivgSYXnTxYSPX7QYxZFN0CqS0AIALynrYM8m7ORMkVHWEh1mw+z+aGCJxVs00ChvmWipYMM3dho0Y/2uOlGmh6iDRnU6US+CssUfaUXCmg4Y77JggUyERHtWlprVNxgwwNgF8ou3lhaxcdv7m28IvaBhWnM5ewet1kMbswi2mDR2sk7UahhMmXiysnW7qAhBPZPZbDY9L1t00Btmw9d1ZrGQNpDQqTSSBkGjC0XyE1x001bFjhi0ansBni36GAmwTrDbmzTQNkd74N6LJCJiGjX8qWC1J0H2Jp973jU+f14j+MVMdOob7M4uZJ4lndQ2yyU0lj1QqTMtgN6hSpunJ/oGvoQr3prvn5fbm988Kq3VrDGBfJcU4reVnYgA4BlCkCLjg4yeEivQxQKsoqclSQUpLu0aaA05pssWCATEdGu5QYK2GTN1/eP53Hz/ASuncn2/X3uv3kenlSJQ0MGNWbhBBIKoqXQ0VrjRL7WcUAvtq+tQAai5WvbueqtUA0aYy6dMdNbCwkBAKsekjLbKJCj4s0QDAtpV6j6uLTqYyrh3uNuUpaBihuM9Qo9FshERLRruaECNmiS5as+fn6+3PP2inZ3LOypj1lcSvzvZC0TZ0tbG7NwAtnxAiBf9VH2wo4DerH9U2nkqz6CpoJYiO1d9Vao+Y0xl0LVx0TKbBzwikJCtlaumIaAMIDJlAmBtQ6yaQi44XjPyg6SUhpvXlzF9BaKYyB64RGqnQmY2S6b/sT91V/9FVZWVnbiWoiIiHZUxQtgbfA28nMnCtAAPtbneEUsHrN48dRK17Vr3UykTSxtccyi6svO/ceNDRbdO8j7p9PQAC6u+i0f365ixwslfKkbh8HyVR9zzSl6UiObYPvHZuKDitMZa61AFkzTa3ah7GLVCweyfUIIDWeMn9tNC+SlpSV8+MMfxu/+7u/imWeeGet2ORERUbOyE254QO97x/O4bja7bjHZi/tvnocX9jZmobTGyhbGLIpOgEzb/R2vb7BYt0BurHpb614LCLgJC/teVX0ZB+gBiLrJ8xNrh8OURsc99CNtGgi7pOlxxCISSIVfXlzt+2BeB719PzM7YdOfuD/7sz/D22+/jc9//vN44okncPPNN+NLX/oSTpw4sRPXR0REtG2KbueGh8bnnACvnCnivpvm+z6s1Cwes/iXt3obszi3hTGLaINF24q3fA1zORuz6+y37boL2RRRIbsNVt0QzU9vvhq0xUxvLUUvlrEMSFUvkF2OWLQ7s+IgVHpLkd7NbFOM9SaLRM+CEAL79+/H/v37YVkWVlZW8OlPfxpf/OIXt/v6iIiItkUoFbxQrbtf9/l3liE18LEtzh/HTEPg4zf1N2YR9DHeEEoFJ1AdxeWJQmfEdLN99QL5Qrk1LGR1m8JC8jW/pUOcr/qYby7etYZtbv0FStqOCuTZ7FrctMkOMoBozOXtfLWx5WMQUqaBsje4yPSdtmmB/PWvfx133nknvvjFL+Lee+/FL37xC3zjG9/AK6+8gn/4h3/YiWskIiIauM0O6H3veB77p9K47crJgX3P+/ocs+hnm4UTdN6f0honl9ffYAEAGcvE3pyNpfYOsjf4TqvWGsu1oDHzWvMlaoFs6yBvLUUvlm7qIMdjK/G2ELXLV70VnRB6i2Es7VKWgbIzvh3kTY8pLi8v4zvf+Q6uv/76lo8bhoGnnnpq2y6MiGhcSKXxy6UKbt031VfqFA2HG0hAd//vVfVDvPTuCj598KqBjFfEPnj1nkZoyAO3XJHo34nHLK6Y7C3FL+pStxZ+F8oenEB1JOi1a9+FbBkCpVBBaz3Q58MNFcKmA3qFWuuKt8hgCreMZUBqYKZ+SK9xL0JEowW7+Hf3QtlFdp1Ro35ZhoCvFALZ+S7GONj0ir/85S93FMex2267beAXREQ0bpZrPt7KV7Fc8zd/MI2Mqi+x3jv3L5xcRiA17tvi9op2piHwsZvm8cLJ5Z7GLBbLvY9ZlLts6DjROKC3/ogFEO9CbjqkJ8S27EKOglPWivhC2w7kuIgdRIFsmyZ0PW46VLplpno3x00rpXFx1UNuAJtC2mktol3jY2j8Snoiuuwopcd6Q87pZQcp08C7K86wL4V6UHI7D7DFvne8gLmcjYML04m+Vqh04oI33mbxYg9jFhoaK7Xexiy6RkznoxVv3TrIzYfV4g5y+++lHw7297TkBC1r6LrFTGdMYyBda8sQgO4SN613d5pexQshld4wTXIzq17Y+G/XLFr1Np6HIFkgE9HQnSs5eLe4tUCEYal6IS5VPeybTOHiqjfWa412m7IbNnbjNnNDiRdPLuPIjXOJi4aiE6DkJitgP3j1Huytj1kklbNNnC319gKs6ISdGywKVeyfSmMy3TlhGY1fRD+/+6cycAKFcnNcsNYD7yAvO37Lzt3OFL2tx0zH4i70TFuaXvx9dqvlWrCl0TCtNf6XJ9/AH37nFx2fM4XA6phGTrNAJqKhu7Tq43zJ6euk/rBdqLhRSpcQMITApVVv83+Jhk4pjaofdt2O8NKpFbihwsdvTj5eobTGZMpK9ALJNAQ+duMcXji5nPgF1UTKxMWKn/h3xAslQqU7Cp8The4H9EKlkbGMxtdvrHpr2mQBMdgRC62jrnjGXitFCvViLU5yi69rECwjmjdeK5DrL2gEEMjdWyCfLzuY2MJ4xQsnl/Gv50o4uVzrSFtMmQZKLJCJiHqntUah5kNqPXbFpVQap5Yd7Kl34ybTJk4uO2M9LrJbeFJBQ3R96/7o8QKm0xbuvHpPoq/lhhJTaQvvmcthNeGu4PtvuQJuqPDCqWRjFvEMcNIxiyjBrPXnMJQKp1ZqXeeP/VBhImU2CsWrpuur3poP6gmB6gBXvTmBhNToGLGYz9mNj4VKDyTVDQAsM+4gR7+vcYEsIBDI3fnOjxdKlN0QmT4P6Eml8VcvnoIhokCXM23vcqQtA+UtBN0MEwtkIhoqJ4g6XVNpC8fztbEqLpdrUUfPqr9Nn7FMVP0QlTHtmOwm63VuA6nw/DsFfPTGucZ/181UPYnrZrKYm0hBJfz5/eDVezCbtXH0rV7GLIzEYxZOICHadrydKbkIpMaN850dZC+UmEhZUPWiuluanm0aA131VvUl2p+ufNVvWfEWKo1calAdZAPQupEUtxY3XV/5twtFQR79j1c8/eZFvFOo4X84dC0A4NRy68+nbRrRC6ExHGFhgUxEQ1X1JYQQSJkGqn7Y177XYTm5XOt4a9IyREvAAo2mqIDs/Ev7J2eKWPUlPt5DOIjUGnMTKeRSFqYzycYsLEPgYzfN4fltGrMo1oKO8ZET+fU3WIRaY0/Wbqy9m83aSJmiZReyNeA0vZIbwG6rQgptBbKGRsocTAfZNAQMQyBrG7AMsVYg7+KwkKWKh7TVX4HshQr/5aXTeN++SfzBh+sF8kqt43Ea678gHWVDKZAfffRR3HrrrTh48CAeeughFIvFro/7+te/jve///24/fbb8bWvfW2Hr5KIdsJKLYBdn5PMWAZOLXf+ATuKql6IQtXHRKr1sNN0xsa7RWcsOya7SckJu+5m/f7xAnK2ibuum030dbxQYSptYaI+ZnPdTBaVhF3W+2+ehxsqvHhqJdHjexmzWOkWMV2owRDAgb3Zbl8dezJWo5kohMD+qUzLDLJtGKgNsNDJV4OOA3j5WluKHsRAUvRiadOA0tELgKLblKY3pqvItkJrjaWK1/FnWFL/38/PY6ni4Y8+cgNyKRP7ptI43WWTjxBiLDdZDKVAfuCBB/D666/jtddewy233ILHHnus4zGvv/46/vZv/xYvv/wyfv7zn+Opp57C8ePHh3C1RLSd8lW/cUhnKm1hseKjtk2RtoN0vux23c1qGQKhVFjhTuSRVvJCpNsKZKk0njtRwEdu2Lvu+rd2FS/ENTNrBef8ZLpLX7q7D10zg5mshWffvpT0shONWWitsdrl/k4UqrhmT7brvKmOO8hNV98eFmIaAqHUCAdwUE8pjbITtBzAkyo6tNcaEoKBhkykbbORptfcQd6NIxarnoSv1o9a30jFDfHNl8/g16+fxaFrZwAAB2azXRscAvG+6/EylAL5wQcfhGVFr1juuecenD17tuMxb775Ju6++27kcjlYloWPfvSj+M53vrPTl0pE20gqjUrTX+RCCJhGVHyOMqk0Tq04mK7PMrbL2SbeLXIn8iiruAFSbUXwz86VsOIEPY1XKLSmvmVtEzNZK1HHzDIEPnZjFBqS9C3+iZSJi6tex7aAZtHht87Eu3U3WEiFjG0ia5uNaGsgDgtpGxca0CaLWts1vvbKy/i7J56ABlpjpjUGGn+ctgyESmMmazXipi3DgDeGG3S2aqXm910E/l8/PYOKF+KRjxxofOzA3hxOr3QeUk6bRuIViKOkv776AH3zm9/EZz7zmY6Pv//978ef/umfolAoIJvN4umnn8ahQ4fW/TqPP/44Hn/8cQDA4uIizp8/v23XvB0uXUreQbhc7ebnYLfee9UPsbpcgeVYWC3WT/Mr4Bcrl5B2Z0Y2tnmlFqB0qQIj171AhgZOLgXYq1Y7irD17NafgdhO3n8gNcqFIoxs61+Bz7x+ESlT4PapEMX8UqKvo5RGuRCi3PTxnOfheKHW2JawkXv2mfjH1xV++PYSHkj4s1J1Qrx1ysXedX7+Sk6A6nIFRXft875UOFN08O+uyXbcm+NLTGQsnD/vQ1ZKKFSisYYZM0C+6uPS0mJjzKHqBDiTdjHVZY9yL1ZqAWor0TW+8fOf4dEv/AH82WuB37sX+ROvo7gQPRfVWoD8xWBLIRbNass1FGsecobEYsmLngsNFL0Q53PDfddnp/8M+OWFCqRSKDq9lcn5WoD/52fncN8NU7hSVFGsz7ZfaYeo+hInzpzHfG7t5yOQGmdLGnOobvh1R+3PwG0rkO+//34sLi52fPwrX/kKPvnJTzb+v2VZ+NznPtfxuNtuuw1/8id/ggcffBATExO44447YG4wqP/www/j4YcfBgAcOnQICwsLA7qTnTOO1zxou/k52I33fr7kYNLNYKbeMZqZ3wcAkKs+rKkpXLWn26zk8L17ahlX7p/YcHYvrEb3sDCb/B52489As526/5ITYGLVwsxkuvExpTV+dO4Ufv3AXlx11VWJvk6h5uO985NYaOvKzgYS51S+5euv56N7NWZ+tISX88Dv1H/+N2N5Iby0hYWFma6fD5drmAqyjd8rAPjVxVUoDdx+7ZWYmb+i5fGy6uOGKyexsDeHJT2BshNgMm3hhv0a+hfL8DJ7cEX9dzGoepidn8GVU5vf20bKFyuYUTnMZG386s03EIQBdDZaq7dy9h3MzD8ApTX0RIhrrr5ik6+WnJuqwilUceUeB68uuY0/c4JVH1fum0+8uWS77NTvQCAVZMnElROpnlMK//rZt6EB/NGRWzGzJ9P4+G21FPCTiyiKCdw0v/azGa3yDLB//xUwNml6jNKfgdtWID/77LMbfv6JJ57AU089haNHj677H+fzn/88Pv/5zwMAvvSlL+Gaa64Z+HUS0fAUqn7HnCQATKdNnCjUsH86M5CI2UFa9UKsOAGu3KT4mUybOLVSw9Uzo3cPu50bqo7NVm8sVnBx1ccf3tvD9gqlO+ZlgWjMYi6XQs2XyG0SwBCPWfzzL5fghjLRPtqJlIlL1WjMots7FCU36DJ/HM2GdhuxkBqYrF/nhG1iuZ5m1xwWck29QDYgBrKRYLm6FhBy5+GPwLZT8KfmoAHc86E7AAChHFxISCxtGZD1uOmyG0Usx+9UhUqjz3XAY6dcP6DY659NJ5drePLfFvGZOxaw0FQcA9GIBQCcWq415pLj76Gh4UmFrDE+T/BQXio988wz+OpXv4onn3wSuVznL2vs4sWLAIB3330X3/nOd/B7v/d7O3WJRLQD8rUA2fY9TwAytomKF6Lkjt5hvXOl7ofz2mWs6B64E3n0VLwAVlthcPR4AaYh8Bs3JCuQ/VAha5uYTHf/C//amQyqQbL/9vfdPA831DjWwzYLQGB5nYOgRbd7xLRlCFw30/mOhhBrYRwTKROhitP0ogKoeQ7ZHsCqN6k0yk1F/ME778I3vvVP+OCR/w4AcO/dHwYQx0wPtkyJDvxFh/Q00Pj9FGJ3xU1fXPW6xqxv5m9ePIWsbeLzd13X8bkrJlLI2SZOddlkofVgXljtpKEUyI888ggqlQoeeOAB3HHHHfjCF74AADh//jw+8YlPNB7327/923jf+96H3/zN38Tf/M3fYGam+9tJRDR+vFDCC9W6b2mmLQOnR2zlWygVTm9wOK8ddyKPprITtnRetdb43vE87rp2BlOZZG+srvohrpvJrtuB25tLQWskCr45dO0MptMGnn07eWhI1jJwrtR5mFUqjZovOzrLJwo1HNib7f77ptFYt5a2DOh6e/3Kqag73logG1jd4paZmi8B0ZpiePDOu3D1+z6IPRmrce2hUgNL0YtFaXqiMR++0rR3fbcUyFprLFa8xrsGSf38fBnPnSjgPxy6phHX3UwIgQN7u2+yMIQeu00WQzmkt966toWFBTz99NONf37++ed36pKIaIdt1oWaTls4X3Zxy5WTA/9Lsl/5qg+pdOJT9dMZG2eKDm6anxjZA4e7UckLkWsqIN/OV3Gu5OI/Hko+xhdqjfnJzvGKWMY2sTeXghOoRGMWH7l2Cs+9s7zlMQsnkNBdFs2dyFdxcGG64+N+qDCRtho/n81fK2OZ2JuzW8JCbGPrHeQorrrzGlcc2ZGilx3wzEP8uxsXeM3BRINYX9evY8eO4cknn8Rv/dZv4fDhw9v6vWq+hBsqTPdw0FJrjb964STmcjZ+74NXr/u462ez+Nm5csfHbdNA2Q2x/r85epikR0RDUXbDDf8AEkLAFAIXunTJhuXkcq2nrotlCARScyfyCAmlghe0vnPx0ukorOo33pNsvCKQChnL3HSTQy9jFh+9fhK1QPY0ZqGBjjGLaL1c64uxqh/iQsXrOn/shQozTV3zlGm01K7tu5At04AbSqgtdFtXakHXt/cLTtgy0620RrbHLudmGgVypkuBPKQO8rFjx3Dffffhz//8z3Hffffh2LFj2/r9Sm4A0eOtPn9yGa+eL+Phe67fsGFx/WwOixWvY5wibRoojdm4GQtkIhqKS6vepp3hPRkL7yzXRiKVruKGKLrhpt3AdlnL4E7kERId0Gv9eTq5XMNczm7dv7uBihfi2gSHL+cmUkDCMYs79uWwJ2P1NGaRs0ycafvZqrgh2oPnTjYO6HVGTHtStbxdnjKNlucn2oXc9iJVCwSq/25rvuZ37QwvOyHmcs0x06KRsjkolhGVPe0dZAFsuFt6Oz333HPwfR9SSvi+j+eee25bv9+FsodcKnn5J5XGX79wCtfNZvHJ2zfetBKnNLYn6qUsAxU3SPS7MCpYIBPRjlNKY8UJNj2AY5kGAqmQXx3+HO+5kgurj7+rJ9MmlioevHC85u8uV26XDuvJ5Rpu2Lv+gfF2oQKumNh8zVnaMjE3kUoUz2waAh+7aR7P18cskphImchX/ZafrWKXiOnjG2yw0Foj17Su0DAE0pbZGDe4aiqDC2WvtbARgB/2V+iEUqHqdc5Ia62x7Mi2rSB6oCl6QNxB1k0F8lrc9LDS9I4cOYJUKgXTNJFKpXDkyJFt+16hVCjUfOR6GFv7b28u4Z3lGv7w1w9sugbvwGx9k8VK6xyyIQSkHkzIzE5hgUxEO84JJJRGouX/kykLJ4Z8WC+UCu8WHexJeDivmRACQgCXKhyzGAU1X7aUx1rrngrkUCqkTYHphIf5rtmTSVQgA8D9N8+jFki81MOYhRBorGUD4gK5tfg5UagibRkda7nqX6Rjk8yEbSKov2uzfyoNN1QdG2X6fcFX9bvPSFe8EEHH2jwx0BQ9IHoBYBoGbFMgZ5tNaXpiaC9iDx8+jKNHj+LRRx/F0aNHt3UGueJFq+2SrndzQ4n/49hp3L5vKlHC5LUzWQgAp5a7bbLQcAMWyERE61r1Jbod0ukmlzJRcgKUnOFFlV5a9Vr2pfZqKmV1dFRoONp3BBdqAaq+bOxw3UzZC3Ht7PrbK9rtnehhm8U1e3ofs7BNnK3P6fuhgi9VR1EZR0y3vyDVWsMAOg4FTqRNBPVO3/7p+i7kpjlkAZ04Grtd1Q+7vjDO14v8ueZ0QD34DjJQ34Vcj5su1iOQh9lBBoA7Dt2Fz/+n/3nbD+jlq35PLzr+31cvYGnVxx/9uwOJfubjF2LtIxZA1BBJEsE+KlggE9GOW675sI3kf/ykzOHO8Z5ccTC1zr7bJOK9zpUR3Ou825S91hVvJ+vvTtywN1niYaj0piExzdKWiSsn04k2P1imgSM3zuH5k8uJC9CcvTZmsV7xcSJf7Tp/7EuNybTVkW42kbIQyLUOMtBaIFuG0fcmi/XCgQq1qFBt6SALNCKuByltxgWy3ZhBNoXou+jfqlAq/OvZEt66tLrtM7oXyh4mN0gAbVZ2A/zdT87g3gOzuPOa5Gt2D8xmuzYELEM0AkrGAQtkItpxharf0+q26YyFcyVnKIvmy27Uvd7qqjnLEJ2HnWhHaa2j+demoisukJN0kEOpkDKNTbdXtLt6Twa1hG/f33/zFaj6EsdO9z5m0W2DRdEJUKgF62ywkNiT7byXrG1Cob1AXvvZtQyBap+/i8u17mcP4g5yXCCHSiNtmtuSQpm2DIRKYybTVCAbwyuQ37q0OZdkPAAAIABJREFUilUvRNWXjedhOziBRNUPu6YvdvPET85i1QvxyL039PR9DuzN4fSKA9VW7KdMA2VveO8E9ooFMhHtqEAqVLzOpK+NGEJAQLR0sXbKuZI7kJP00xkbp1eckdjIsVu5oYJC6/zlyeUaJlImrkiwwaLihbhmJtvRcd3M3lwKAsnGLD58bTRmcfTtS4m/fjxmUXSDjo7riUIVQPcNFr5UjXVnzVKmAHT0dWazNlKmaN2FbBqo9REW4ocKtUB2HZs4W3QggEZ3PlSqpz8jepG2DUitMZOzUWo6pBcoteNbFs4XHZxadjCXs5GzTbx1cfu6yGU3RNLXG4sVD99+9Rw+cduVuPmKzp+djRyYzcILVcvPDBBtsig77CATEXXV71uzezIW3inUtrR/tVeBVDhTTJ6ct5F4J3JxiLPUu50byEbhFzu1XMOB2VyiTmWgNPZNJR+viKUsA1dMJB+z+OiNc/jhO72NWRSqPi6t+sh0SdADgBvnu22wEF3XFqYto9GIFkJg/1QGi+Wtx03XArlugfbG0iqu3ZNqXE8oB78DOZaxzGjEImO3JOlB7+wu5Iob4rULZezN2RBCIGMbKLkhCtvURb5QdpExkz2nj790GhrAFw5f3/P3ub6+yaJ9DtkyBHylGvPto44FMhHtqIoboJ+GrG0a8EKJwg6GbuRXPUjd/+G8dlnL6NhbSzun+w5kJ9H8caiiA2O9pI81u3Ymi1rCE/z33zyPqi/xUg9jFhDouj7tRL6KqbS1boe82+hQFOKx9jztn07jQlM30BACSuueC52KG0Cg83dJa403liq4dW5ty0aodMd2jUFJWwaUjg7p1QK59kJEiB0rkAOp8LNzJWRts6WjPpk28Va+OvAuslIaF1e9RHvcTxSqeOqNJfzuBxZw1XSXzSebiHchd4ucBsTYbLJggUxEOypfCxJF6XYzkTJxIl8d8BWt751CDdMJD7QkMZk2sVhxuRN5SEpu0HI4dNULka/6ieaPV70QV+/J9DxeEZvJ2onHLO66dgbT6d62WUzYFpxQdmyIeGc52mDR3iFXWsMw0HWMwTINmPUiGOhM04uInoM1CrWgo8MNAEsVD4VagPc2FchSaeQGHDMds4wohTDehVxym+Omt79Ajl8QuIHEZNsLromUhWItwHJtsO80xevdkrzY/5sXTyFrm/iDD1/b1/eazdqYTls41WWThYZOvOd72FggE9GO0Vpjueoj0+eBt4mUhRUn2JFtEGU3QNkL+77WbuIihTuRh6PstM6+n+rhgJ4vVePAWj9SloErp1I9jlkUEhehuZSJa9r2HGutcSJfw3u6HNDzQ4XpjL3uaEkuZbZssshX/dZr6SP0Yb3f/X9bWgUAvHdu7flVGkgP8HevWbTmTHSk6QHYUkJgUmeKDs6V3HWTGydSJt4e8EaLQtVPVBy/eq6EH76zjP946NqWhMVeCCFwYG+2awfZEmJstvmwQCaiHeOus6e1F7YhcKa4/TuFz5ac+lvNgzWVsnCaO5GHouyFLf9NT9bDDDYbsZBKwzKNvoJiml2zJwsnYcHbGLN4N9mYBdAZvJOv+ih7YdcDem6oMNNlg0Usl7LWdiHXXxhcrDZ1kYWG30O31QslfKW7/u7/22IFliHwntnmFyB6W1a8AWtx07MdBbLe9g5yyQnwb4uVlkjtdpNpC8s1v3U+eosuVFxMbDJeobXGX75wCvMTKXz2gwtb+n7Xz+a6dpBTpoGSxwKZiKhFdQB/MO7J2jhTdHt+e7cXgVQ4s+ImTkvrRcY2UeZO5B3nhwqhVC1dtJPLNdimwNV7Ni6QK16Iq6fTfY9XxGZzNqDRsf6qm7uum8FUj2MW7U5sEDEdSN11g0VsMmU25nEbq96aDuoZ6C30YaPO+RtLFdxyxUTrC1Ix+BS9mFUvvOMOaVyI2oaBE4Xqtv1ueqHEv54tYSptbXpvEykLxwc0TuaFEmU33HS07YfvLOO1C2X8p3uu2/I7Z9fPZpGv+lht+zM/bRkoj8lBZRbIdNkYl5Oxu1nRDbb8l17cJVssb99O4UurHjR0oijsfnAn8s5zQ4n2FQonV2q4dia76c+kLxX293FYqZ1tGtg/nUbV27ywtOuhIT84kXzMot3xxoq3LhssoDfc7T2ZthCquIMc3ftipX2TRfJCsuyGXY7nRS8W3ry4itv3TXVc4Xak6AH1EQutMVN/AVysrx6bydrwAoUXThZwanmwG3OU0nj9QgVSq0Q71SfTFvKrPlYGcCg5CufY+Gc8VBp/8+IpXD+bxW/evn/L3zMeW2rfZGGbBpxAjsW6SxbIdFlYKrt49Vxp2JdBm8hXA+QGMFc4nbZwYsB/gcW01ninUMPUAA/ntZtOW9Ei/TH4S+JyEZ2cb32+Ty3XcMMm88eDGq+IXb0nAyfhIaX76mMWP+5hzKLZiXwNczkbs13ezo/Xiq0nZRrQ9aJqX5c0vZRpJCr0Y8tVv+tWitMrDqq+xPs6CmQMZP94N5YRbf2YykQHJ5tnkKcyFvbmUnhjqYIfv7vS0QHt16nlGi6uepjNbr5vOzaRMgfSRV6qeEhbGz+X/+3NJbyzXMMj9x4YSOf+wGx9k0W3cTIhhhL61CsWyDT2tNY4nq/i4qo/Vjnvu41UGiXHH8jy/5RlwA0klrdh5VvZDVEZ8OG8dpZpIJBqoDOGtLFVL4TZ1EH2Q4VzJXfT+eNVP8RVU+mBrfqbydqNNWmbuXuLYxYnCt0jpmV9Fji9wVvuzeMOacvAXM5ujZs2jcRpevr/Z+/NwyQt63vv7/2stVdX7zPTszDDbN0zLDMMDAYBIwgiIOiJKBrXxGgujVmO15v3aBZNSM45icmRQwLh6IsSFfUkQUBFEgzDOhsDw0x3z9r7Wt21de3Per9/PFU9XVVPVT21dVdLf67LS52urqquepbf/bu/v++XUoRS5u41A7MxAEBftyvn8YQQcA3qIBNCwDMMCIyUzkg69zzkGIIulwhJ0fHycO3d5FBSxpm50rpjM1wih0BCrsk7nVIKf0yCs8SCX9MpHj08hr3dbty8ra3q11pKj9cGliEYDZnYWlJqWC42OWsF8hqrnnBKwUJaBcugLttRazSGpKyBgtQtOtbBsxg29dmsjclIY4bz8rGteSIvKwt5A3rjkRR0Cmzxle4gSyqtygu2GDzLoMstWupM8iyDm7a2ViWz0DM7IeYR06UH9ABA4EhOw73LLebImjiGQFY1S4VjWtWh6rrpImPAH4ODZxfDJQBju9/W4HNQ5BgjLMTOFy1A69FNTiuG7rjFzle1yLJztXWR45IGWS89GH1mLg5/XMZ9V62v2/WZYxn0eG2mA8mEkLrMozSatQJ5jVXPcMCIinXyHCYia7rOZiUhm2sQq8UlcgiaDIHUgqzqmFyofDgvnJQrTr9yixxmY40dNlzjEtGUUrHFm54JianW7qoYPV6b5Q7aLTs6EJc1HJuIVPQa09E00qqObe2FHWRJ1cr+TTzDAIQuWo2ZeSFTWLN6S0hqvrplkcHZOHZ1unKKRyMkpHE7OECmQKalC2Sgtm6yrlOcmo6CAFV7v7ttHObjEhaq7CJHUnLZQu/IWBgEwMHNvqpeI0sybxBzSxEnC5Flcrynm5W1AnmNVU00rWA+IcElcrDzDMJJeVWGMIyGUhgLJaH+Cg8aBpMyhCK2TZUM+yyFYwgm67gomotVN5z3B08P4gtP9lfkW5rt1AQS+QEMa9QbTadIKVrO0NdIKAmCS1pJM+KSim63UDd5RZZsN9GqzMIlsHj+/HxFrzFcwsFCpRRusXSBzDBkMZIZMAb1ZmNS7jFu0Qs5mlZNP0NF03E+EEdfd67+WNUal6KXZbGDbOMXh/RKUU03+WIwgWBKrnmBZeOYqgOSpqOl5RWAUSDv6nTV9D7TqoZAUs4JAdnSasdEJFWQTihwDKJrHeQ11mgsY+FL2+HZuNVQg3LsG4Wq6ZiJpjE4F8PLwyHMLPxqDm8F4rJpV+jcXBy//vBhnJytXC7htfEYCyfr4mBCKcVwKAl3hVHCFwMJ9M/GcCGQWAw8sIpb4DDSAJnIGrmkFRMHi1AK6zxiSa15WtWxvo7yiiwcy6C7ApnFzdvacGgoWNFxPhQwjivzIURiqQB1CiyUJVZvaVXHwlILNGItTS+YlE07qBcCCSgaRV+XK+ffNUphtxCJXAsix0DVjbhpqxrf/G7yWIlu8lwsjQvzCbRXqDs2wy1y8MclRCvsuiqajlBSNk0vzBKXVJyeidbcPY6mVXS6BCjqpc9js88ORaOYyXMcEliCuGRNnrOSrBXIa6xaUoqGyUgK3iXb4XaOxXR0dXXk4rIGSik6nSJEjsHJ6SheHQ0hEJfqmqS0ksiqXtDBy3J8IgKNAk+dr2wLGUCmK0Xhr8N3vpBWkZC1irdCnx7wZwaeGDw9MFvR7xqeyFpdZSJrFJJWdYAWOlishLwiy3pP5TKLo+PWz5GhYALdbrEgytjAmoTBtTQsxFPoZEFg6JlLQSlFOKWYOmYMLg7o5XWQdQp7g2Kms2S74y12HpG0UtG1dmk3+fhEYTc5Kas4ORVFa2Ygs1YIMa4vw8HKusjRzGKmlK749ckFaNTYqaiWtKLBwbPY4LFDWrKIy+r7863eCCGgoDmPbUbWCuQ1Vi0TkRRYJnfoyymwmE9Iq0rXGUrIixdRkWPQ6RJBABwbj+DoWPhXYvDQkFCYX6T7MzfJ1ybiFet4AcAt8hgKJiq6wamajqSsIpJSMBeTMB5K4vxcvKgEpNTzPHt2Du/c2opbtrfjuXPzFdsXcQRrnsgNJimrOdcJnVKMhVMlLd4SkoZut9gwJ4WszMKKH2w1MouhIgN6qqZD5FhLHsPOvLhpAAWDevEy8qikrEGnhSl/gBEx7bPzBRHeFBRCHdxuSiFyDHRQ+Ow8FI0iWel5yxB0ukSkZB2vLOkmq5qON6ei4FlS17/BI3KYiUoVhZjMxaWyA8dHx8Kw8wyuWOep+r1FJRW7Ol1wiWyO1HxzxiHGLHIatPmt3hpn9LnGGg1EVnWMBJOLUaFZCCGglCCSUtCZd9FtVvxxqWC7086zsPMs4pKK10bDWOcWsb3DBXcDkt2Wg2hazd/hXuT0bAy7O104MxfHM4N+fPLAxoqeW+SMgY9QUkGbUwClFIpGIWtGrLWs6kjKGuKyirikIaloRpwsAbKTQwQEAktydiOs8MpICOGUgrt7u+AQWPzszBx+eTGA9+3usvwcHpHDWCiFXc5fjd2CZsSImL50AM5EJUiaXlJ/nFI1rPMUevPWC45lsN5jw1xcKuuxzLMMbtrWhheHQ1A0vWxxq2o6RsNJXG+ybS5pOrwWZUQ2noWeOUfWmXgh8ywp64VcqvAc8MfQ1+0u7HDSxqXoZTGen+Sk6ZXT6prhtnGw6ywG/THMZuKc45KKdmft0oqlEEIgsAxGQglcsd5b9vGUUszGpLLx0kfGw9jf01J1MZ9WNDgFDh0uMfNdX7qOeW08Wh286aAeiDEXUJuwo7GszrvtGm97spoms8EPB89gciG1KgpkRdMRSSlFV/kukYNLNHw6XxkJYmOLHVvbHHA0MMSiEQSLhAQEEjL8MQn3X70BPDT8pH8WH7+mp+JtSQfP4tRMFBxDkFQ0UD1bABMQACwxigyOJfCIXN2Grp4e9KPNweP6La1gCbCxxYanB/wVFcgcy0DWFMTWZBYNYyGl5hQAWd13sQ6yTo1BzUbJK7Ks89gsO+/csr0dPzszh6PjEdxwWWvJx04spKFoFNvazS3eerzW/i6BYwB6KZZZZJncApkp74UcSSkwy6hIyCpGgkncsr298IekcSl6WTiWAeiluOlISkVP+brT/Lky3eRoWkEwqaCzzsVxFq+Nw9RCGlvbnEWkM5dIyhrSqg5PicdNLqQwEUnjvivXV/2eFtIq9vd4M0Odl46XLFt8dtMOssAyWEipsFDrrxhrEos1Vh2aTnEhkCja7XMKLObj8qqInjaKIlIuBRReG48Op4DZWBovDQVxbi6+atw6KKVFh3T6Z6IAgL3dbrxvuxeTC2m8XqGdFWAsJHiGgCMEbXYeHS4RHU4RHU4B7U4BPocAl8jBxrF1K46DCRmvjoRwx+4ucBmpz129XTgxuYDJCv2NbRwDf2xltfO6TldF/GulUEoRk1WIrHWLt6SsocstNrxIq0xm4YNTYPFLC6EhWccD05AQCss7UQJ76dpECEGXRyzoICcVraS8KZhUTPXOZ+fioIBpgh4oAV+h3KlSsml6l+Kma7cd89h4dLnEunkJ55PtIptKFvJYSCsgZQ6ro2PGtbbaAb2UosFtM7rHgLHoEHkmx7Vis89RoEEGMlZvTd4UWCuQ11h1zMWM7kixmxfJpFTV44LXaEJJGVZ3tggh8NkFtDoEjIWSePGi4cnZ7AuBlKJBo+bd/v7ZGDiGYGenC+/c5IJH5PBkf2WDblnsPAuBYxp2c8rn2bNz0Chwd9+lbvH7dneBIUZnuRKMxCxlRbXz5+cT+M8L8xgNJVeVhr8ckqqD6rmDSiMhQ55VrEOcapB7RT4sQ7DeI1raPRA4Q2Zhxc1iKJgEQwybrUKsewwLLJOzds/3QiaEgOp0Uaecj67TAv/pLAOzhuNLvoNF9j3yTIM7yJkB30sd5Oa/XwBGF3kiki4btDETLZTu5XNkLIxut4jNJaRGpYhJKnZ2OMEsuba7RTbn+rG51Y5wSin4fAWOQazC4cjlZq1AXmNVoesUFwJJeGylL/A2jimwlmlGZi14VObDMgRtTgFeO4+zczG8NBTEZDjVtN2/hFy80316NoYdHU6IHAOBZfC+3Z144WKw6QcTKaV4etCPPd3unG36LreIg5t9+Omgv6Lvw5CUUEyv0DGbkFQMhxJwCRzOzcVxaCiAC/Pxph+isUJa1UHzUipGQqmiEdOUUoACPkdj5RVZ1nttlryEAUNmEZNUHCvjZnExmEBPi93ckYWSkrZfS+FYJsev2SwsBKS4F3JS0aCDmi5aB/0xrPeI8OXZoGk6BccyOUVXI8hqnBcL5FUQXAFkY7KLDL5lUDUdgYQMRwn9sapTHJuI4OBmX1VNhZSiwS1e6h5n8Yh8zvFQzMmCIQSaRR/tlWKtQF5jVRFKykjIalkrLpfIYTYmNXXwhqQa9l5m3RUrcAxBh1OEg2dxejaG/7wYwBl/DOGk3FT+kuGkAt7kZqfpFGf8cexZYvF0z95uqDrFz87MLedbrJhBfxzDwSTu6i3UGt/d14W5uIyj4+GKntMt8ji/QtKZC4E4RJaBwDFodwrw2ngMB5N44WIAg/7oqoiFLUZa0TJKdANKaUmLt4SsodMtNFxekcVr48GxDHQLl6qDGZnF82VkFsUcLBRNh51nKnLmcPC5ThaBhJy3w0CKFjmlFseD/hj6TOQVRope4z97liEgIHDwDDiGIJJcHQUyAHjtPMYjKSSLOIjEJHVRR1+MgdkYErKGg1Xau0UlFTs7XQXFtcfG5ewoZHcxRk0ip0Ep0krz3qPXCuQ1VhUXA4myU7lAZnWqI9fUvsmIpdVi6asVIXAMOl0CPCKH6YU0joyF8cJFowO4kFr5Laz5hGTqgToSSiKpaNjTfcleaFubE1eu9+DJ/tkVf9+leGbQD5FlcNvOjoKf3bS1DS12Dk8PVCazYBkAxPCvXU7CSRnTUSlH088xBO0Z/fbMQhovDQfx1tRCxUEFzUA0reboWcMpBVFJXexs5ZNSdfR4q9tyrgaWIdjgEZFUrMksbtzahheHgkUX/5KqYzKSwuUm+mNJ1SsePDSs3jJeyJnB57n4ki4yRVFJTjglm0olssdcb7dZgaw33AMZyHZiCfSMk0Wkie8V+TDE0GibFp0whp/LuYBk46UPVFEgpxQNXpEzdeqw8SyWip/XuW0QWILRkJmTBSx7ga8EawXyGquGSEqpyIpH5EhTyywCSbmsR2UlcJlQg06XCJfAYjSUxGujIRwaCmIoEDcK8mUuOlVNR1zScgakspzODOjtybtJ3runG2PhFN6cii7Le6wUSdXx3Ll5vOvyNtNJcp5l8N5dnTg0FKxY1+iz8xgLpZYtOIRSijNzcTh51nSb1XByENDhFBBMGkOJr49HEE7KNR9Lmk4RTSuYXkjhrakFnJyOFu2I1UJUynWJKeVgYfxNtOHuFfl0e2xFdbz53LK9HVFJxbEiw6yjoSR0Cmw16SCnVb3AGrMcTpFdHLpal9FlL5VZsIwx1GhGMCGbLo6ziZO9JvpjTbeuka4Vkc/ETVeQptcseG08xkMppExkUDNRCa4y98mj42H0drnLWgyaESvSPQZQ4GTBMgQbW+wYMynmeYZp6kX3WoG8xqphJJiwrJ0DjBSomZjUtNpcf1SCo0E3Ao5l0OoQ0OkSYecYDAWTeGUkiJeHQxgNJZdtyzypaKAwT3Lqn43Ba+OwsSV3GOqW7e1wCSye7J9ZlvdYKYeGAohJKu7qK27l9v4+Qyry7NnKpCJMJjHr/FxlkdXVMheTsJBSylpGEULgtRmLr4Ss4shoGIfHwpiPS5blPGlFQzAhYygQx5GxMJ4/P4dXR8I4PRNDOKkgJauYXKj/grbQ4s3oZJlpkBOyhg6n2PCQinxabDw4luRM/xfj4ObSMouhoFGImEksdErhrDBK3SlwUPXcDnKB1ZvJwkbTKWJp1XRxPDAbA0OA3Z3mEguzoroRiFymQLbxq65AZggByxCM5XVmU4qGhKyWPIZjaRX9szFcv6Xy7nFS1uARObQVsbITOQaEIGcBvaXVYeqFLLCGh32zslYgr7EqSEgqZmMS3BVc3FmGQNX0pjwB04qGlKIvy42YZxm0ZYpljiE4NxfDS8NBvDoSxEQ4adqBqBextFrUwa5/1jwkwMazeO/uTvzyQqApv7tnBvzodos4sLH4zeXydid6u1x4aqByqYjXxmM2JjV8UFHTKQbn4vBUGI7iEjl0ukVoGsXrExG8PBzEzELukKieKY6mF1I4Pb2AFy4G8MLFII6PhzEcTELT9Mwxacg43DYOHpGvu4OGkgmLWbrdPBpKws4z6DLxSU+qGjZ4G+9ekQ/DEHS4REs7ByLH4MatrUVlFkPBBDiGYFNL4QKAEOsDelmErPYHQKerSFiIiY40IaugIEUH9La0OkyHyDS6jB1k1iiQffbVVyADxoDhaDiRM0xbKpQpy7GJCHRqaNorpVT3GDCOMZfIQl6qQ/bZMRVJFbivCByDaKp5pS1rBfIaq4KxSHLRa7YSBHbl/WXNiKbVst7HjUDkGLQ7ReNGRw2rpUMXgzg6Fm5IVzmYlE07SHFJxXAwWSCvyHLvnm7IGsXPm2xYbzYm4eh4BHf2dpYNM7m7rxsXA0mcraIb7BJZDM7GGiqJmYykkFa1sgOvxXAIrLHoYglOTkfxYsaf+9hYGP9xfg6vjoZwajpmTNNndPIdLhGtDgE2E0kHwxgdznrKoowBoNzXGQklscXnKHj95XavyKfdwVue6H/39g4spFUcn1go+NlQMIktrfaCQTxKKUgFFm9ZBJZZnJUQOQZtDj6nQOZYBkmTa0dS1kwvcZRSI0HPzP8YAND4FL0sIsdCo4akJrwKC2SGEDCEYHyJ7/pMNA0bWyY9bywMp8AWvf4WIyGraHHwRbvHWTwil2v15nNAoyjYIeIYAlnXm9aqdK1AXqPpSSsaxsOpqnSBLtFIHmomVwcACCSknOjblcDGs+hwGV28uKSifzZa988pUCRB70wmJKDYBXpHhwt9XW48ebq5hvV+dsYPCuBOE/eKfG7b0QGRZSoe1gOMbe2opDZscSepGs7Px9Fahf4wHxtnFMoOnsFEOAk50x3ucArocAnwZFwarOAVDfeMesmi0qqG/LSE0XDK1MEiqWhodwoQl2FAzAyXyIFnGUsyi+sXZRbzBT8bCiRMA0JkjcIlchXbpwl5MXhdbhGzSxYxHGO4WOR/Z6GkXPC7gKGPjaTUIv7HAGjjU/Sy2Djj826x84im1aaV45WixcZjJJiEpGrQdYq5mFTS3o1SiiNjYVzT01KRmwlgSJB2dhTvHmfx2nhIS63eMnKmMVNrOtK0ThZrBfIaizRbEZllaiEFBqTi+GHAuHgrmo5oE9lUUUoN/+Nl2ka0QoudRyipYLqOGtC0okFSqelFuH8mBgDoK9HBuHdvN4ZDSZzKPHaloZTip4N+7NvgteRy4LZx+PXtbXj27JxRqFWI18bjjD/eEKvC0VAKlKLiG2QpeJaBzyHAXmTgzwoCxyCtapiP12dhEJdUcEveS1LW4I9JpgEaKUVDzwrIK7IQQrDBa0PMgqxI5Bi887JWHMqTWcQlFTMxyVR/LKlaVU2GbFgIrdALOZhUTN0oBv1lzn3S+BS9LALHgFLAa+dAgVUZ927Y1QHj4RRikgqN0pJpoRORNGZiEg5urkx/nJBVeO08Wi3ssDgENsehKRtEYqZDBlDV9XE5WCuQ1wAABOIS3piqPOK30SiajqFgCt4apsp5hjSVzCKlaJA0va7FST1otfMY8Mfqpkk2PFDNF12nZ6PY5LOXnKB+z44OOHgWT55ujmG9k9NRTETSOcl55bi7rxtxWcOhi8GKX0/kGEiaVvfBtYSkYiiYWDEpQTncIoehQKIuOwcLaTXHwSJri2XqYAHAXYeOei2s89igWGxU3LK9HQtpFa9PXpJZZB06inWQvRXqzYFLuuVsd7XbbcNMTMr9fvKs3hRNR1wyHxQb8MfAswSXtxe+R+O5lq+DfCluenWl6eXTYje6yDPRdMniGACOZPzZK42XjkvWuscACnZhnAKHTpdgGm7CoLRf9krSXHfoNVYEXacY9McxG5WaLhDAH5WgU70mTZpb5DAVSTXNVn1M0soOUawEHGsY5p+pk/Z1IaWANflDKaUYmI2V1b85BBa37+rAf1wIINYEHqVPD/jh4Fm8e3u75d/Z3+PFBo+tKpkvfkNHAAAgAElEQVQFAPjsQt3DQ7KhINXsyCwHdp5FNK3WpViJpnNjjktZvFWSMNcoPCIHgWUs7Roc3OKDg891s1h0sGg3XwA4KkztzOIU2cXCfZ1HhKTquR7zeR3kYvpjwJh72NHuMi+CqVGQL5cG2WhS0MXF4motkLNF8UQkXTYn4MhYGBs8top2S+KSilaHte4xgIwLSe49ZLPPbtpBFjmmafXfawXyGpiJppGQVfBNNtCm6xQXggl4xdq6OhzLQNJo02yf+WPlhyhWiha7MYAzV4fjwNAfF/6dszEJwaSCvRYGRO7d0w1J1fHsuZUd1kvKGp6/MI9bdrRXNOTEEIK7+rpwbCJSlXwl2+EaCZpvTVZKJKUUhII0I3aexXCweJSuFTSdIilrOYXYaChl+LLmFQeqpkOsMGGuETAMQU+L3dK1ysaxeOfWVrxwMQBV03HqxDE888uXITDAeo9Z8VO9O4ST5xYLYDOrNwKS46QQl8yHkDWd4sxcDH3d5vpjjVIIHFO1RKdSFuOmV3kHGTDS9WRVLzl0q2o6Xp9YwMHNLRV9xklZw44SzhX58CwDgcnV02/xOTAWLmxUiRyDaJN+7msF8tscVdNxdi6OFhsPr43DWBN1WufjEtKKVhcrNJbkpT+tEJRSzMVl2C2kAa4ULXYe/bOxmuy2dJ0iklJM/Uz7Zw0NopUJ6t1dbuzqdK34sN4vLwSQUnTcbWE4L587d3eCwEjfqwafncdIKFlzeAilFGf8saKhIM2ES2QxF5dq+pslVUP+Vs1oKImNXltBISxplSfMNYout1hRaMhCWsX/feEYPv+Re/DW2CyU2SH0v3E853HZ2OFqO+RGmt4lDTKAnEE9w+rtUoEcSsqmTYDRcBIpRUdvEQeL5QwJATIFMiWL332zdjKtMPjmcTz7+D/g1IljRR9zaiaGpKJVJK+ISyp8Dr7igBmPPc/JotVY+IXyIr15lkFK0ZpyQHKtQH6bMxFJQdENP16eZZCWtaaIZ6aU4mIgUZHvcSncIoeJSHrFi/+ErEHRapOMNBqRY6BT4MJ89WEVSUWDlrkp53N6JgaRZbC9mAYxj3v3dONCILGYvrUSPDM4i00tdly53lP+wXl0e2y4blMLnhn0V3UTYAiBwJKaw0PmYhLCFkJBmoFsDPB4pPouclrVgbzzfSSUNHWwkFQd3ib5XDwiB5GzJrO4PiOzeHZgCooiA62bgMAoThx+JedxsqbDJXBVL4xsPAuKvAI5PyxkyWImkDRfHA+UWRxrOoV9GWUu2euw125895Em9uQtxakTxgLp4W/8FT7/kXuKFslHxsNgCXBNj/UBvYSsVtQ9zuIRc20Ls9HupvHYJHcHollYK5DfxkiqhgvzCfjslzwNBY7BdLQ+27m1EE4pWEirdesmCByDtKIhLq3sSRhNKyArYYBcIT67sZsQqjKsotTQRf9sDDs7XZa3s2/b2QEbx+An/bNVvZdamYyk8MZUFHf2dlZdYNzd143ZmITjReKBy5GVvlQbHpINBWl2acVSvHYe4+FU1TfOlKzlfF+qpmNiIW2qP9YobZqFA8MQbPTZLTnvZGUW42wnOE8H4GoFE57G/utvyHmcVEXE9FKW7uK12HmILFMYFpI552VVh6RophrjQX8cToHFJp+5C4xGly9FDzDkd4QxAkPsPIPICgYTTS5Uv3t74vArUBQZuqZBVeSCBVKWI2Nh9HV74LZ4HYhLKtpdYlXHjtvG5UosMufdaMikvqDUWNA2GWsF8tuYkWAKIMjpZrpFDpMRqSHWUpUwHEiWHTaoFJYhCDY4nawcszHJ1Be42SCEwCNyOD0drepYCCXknOGoLIqm49xcHHvXWTeod4kcbtvZgefOzdUsM6iGn57xgyHA+3ZXLq/IctO2NnhEruphPcCQHZyZi1d1E51aqC0UZCVgCAEDUrX1YCSt5HiNTyykoenU1OINIMtamJWj0yXCar1wy/Z2xFXgPX/6bQDAl37n07hi/7U5j1E0utglrQbjczQ+S0IIujy5Vm8cQ5BSdFBKMwl65gz6Y+jtchUdEFV1wLHM9pdCE6Tp/ejkNO557HU8ea66BfT+628AzwtgWRYcLxQskABDX33GH6/I3i0ha9je7qyqMWDLWOhl6XQJsHGMaQeZEIKkSVz5StM8V4Q1lpWEpGI4lChYGbIMgabrK6rFiqYVzCekund0XAKH8SI+jMuBrlMjVayJ9cdLsfMsUqq2OPlfCYGkbOqBeiGQgKTpFSc43bunGylFx3PnCoMRGolOKX46OIfrNvlMo4mtInIM3ru7E4eGqo/PdgocIkml4kFaWTUWJfUIBVluvDYOQ6FkVYu0hVSuzVhpBwvaVIsHj42DjWMsJYxlZRYvZNZetxy8uuAxFLRqBwsgEze9pNjpdouYiS4Z0iMEFEYhHpdU0wJYVnWcn08U1R9n36mwzN+DyDJQM2l6K1EgH7oYwN8eGgLHEPygP1SVzeYV+6/Fw0/8BJ/7o/+Gh5/4ScECCQCOT0RAYT1e2ugeC/A5SqfmFcPGszkhPQwh2OyzY8zMyYJlmiqrIMtagfw25WIgUdTqycGzK1pIjoVTOd6l9ULkGCRkdcWs7OKyCk1H09prmdHmEHAxkEC0gqJO0XQkZHMP1EoG9JbS1+3G9nbnssssjk9EMBuTcFeZ4bxTJ47hsYf+ruSAzN29XZA1il+crb7Ib7FXHh4yEkrWPRRkueAy3b1KB2wppYjLuR7I2QI5q4XMoulGmE09hoHrBSEEPS02I5K+DDaOxQ2XtSIha3CLHDpMYoApJTXtXHEsA44lixr6dW4Rs7HCzr6s6Yb+2OSzPB9IQNVpmQJ5+UJCsmQ9nltsyx83fWo6iq88ew69XW48eE8fImkNP35ruqrnumL/tfjUF/7QtDgGDHmFW+TQa/Ham5A17OgoknZoAZFlwIDk7HhtaXVgzERiIXBMUzqINM8VYY1lYyGlYGohXVSP6BSMCfJ6eq9aJaVomIykGqaVZAgQTKyMzGIhpYAhzTepWwqGEDh4FqdnYpaTFsvpj9sc/OKgj1UIIbhnTzfOzMVxtsZhtUp4ZsAPt8jhpm1tRR9jdUBmZ6cLOzuceHqg+iI/Gx4yZVF2kJBUDDdxKIgV3CKLC/OJipI+ZU2HnrcYHQ2l0OUWC3ZwZE2Hp0n0x0vpcovQiooVcrllh+HNva3NUbAdrukUHIOamw4OnoWiX7J6CyaVXKcbSiGpOsIJ2ege5pEd0CuVnknp8rpYAIDIGwWy185jYRmH9MbDKfzB0wPocAn4+/f34tpNPly73oHHX59Eos5yg2y89IGN3qID4ksX+bG0ig6XUJOzC8MQwz9bW2r1Zsd0NF2QnCewBHFJW/Eh+nzWCuS3GZRSnJ2LwSkUt3oihIAQYD62/IXkRMTwKW2UDZVL4DCxsDLdcX9cWvaLfz1wiRwW0gomItY+t1iJQcT+mRj2dHuq+n7v2NUJkWWWLVkvllbxwsUgbt/ZYaqnzmJ1QAYwhvXOzSdqKvJ9dgHnLIaHXAjEITRxKIgVbByLhKJVNDCaUvSc7V3AsHjbYjIcJqk6PDXocxuFW+Rg41hLMot3bPHBJbDY1VnY8ZM1HV4bX/M11SmwUBet3gyf5ZzOPjGimiWNmhZhg35jcdzlMt+yV3UKnl3+sBYx20G2c8s2pBdKyvi9n/SDEODBe/agNSNj+PgVhm3fD09W10Uuxmg4BX9cLmrvlr/If+P1o9heQ/c4i0vgcpwsNvscoAAmwrkLfEOiQyFbtDdcLtYK5LcZwYSMYKK81ZNb4DBWg8VSNSgaxWgwuWja3ghsmZSu5R4I0HSKYEJe9gGUetHmEHBmLmbpcyu2xbqQVjAeSVUsr8jitnG4ZUc7fnFuHslliCb99/PzkDQdd5WJlrYyIJPl9l0dEFhStScyYD08ZLWEgljBJbC4GEhYfnxa0QB6qUjTKcVoOGmqP1Z1WjLyfKUghGBTi81yaMj37r8an7t+c8HPJLU+Hs9GNzDTQfYUWr1xhGA+IRVNCR30x9Db7S5aqKcVDV577YV8pdg4BhoFpJAfCVnDieNHG/p6KUXDHzw1iPm4jL+/uy/H0WNXuw03bm3F905M1TU99MiYES99XRH98dJFvqLIGDp5tC7HjNfOQ1qyy5AdkB0zs3qjBPIK7FqXYq1Afhuh6xRn5uLwWLhhZgvJ5XQNCCQkUKBslrwZp2eilt8rAUEosbx6p5ikgmZiVFcjHEPAMwwGy8RQU0oRKpKgl91ircTBIp9793YjIWv4jwuNH9Z7ZtCPbW0O7Dbpyi3FyoBMFq+Nx83b2vHsmbmcG0elZMNDiunpV1MoiBWcAodQSsGCRZ1iNK3maFnnYhJSim7qgUwpVjxiuhgdLjHHKqsUPS1208aHouvw1qNAFjiotIQXMssUjZiOSypGQyn0ldAfp1VtRRZzPMti8M3jePq7DwMAvvjbny45S1ALqk7x3549izNzMTxwxy7sXVfoq/47BzcjJqn4wZtTdXvdI2NhbGqxY0OReOncRT6Pe957a11e1ymwWHqV29RiBwFMI6dBms/qrTmvCms0BH8sjbhk3VuYZQj8JoMYjUDVdExUqT2eiKTw6R+9hUePjFt6vEtkl11mEUkpYJo4HMQKLXYecwk5J0Ern7SqQ9F100XO6ZkYCIDdXYUF56kTx/CD/++fyt6YrlznwdZWB5483dhhvZFQEv2zMdzV12WpwCw3ILOUu/u6EJVUvDgUrPr9ZcNDzhWRaqymUBCriCxj3nkyISopeQN6xvl+mZnFG1l+3atV3CIHO8/WlGqJOi0AljpZdLpMOsgsydxfCl/r7FwcFChZIOsUNTltVAvHEJw6/hq0uNFlVZ2tJWVS1UIpxd8eGsLLwyH815u34eYicw07O1349cvb8IM3p6p2vFmKrOo4MbmA60rYu2UX+Z/60h/j4Seewq03v7Pm1wVQ4Axj41ms84gYNXFG4hkmJ42xGVgrkN8mqJqOM3OJiuQLHpHDWChV0XBMtUxmPErNzOXL8aOT06AAXhwKWhL523kWkZSyrMk9szFp1corluKz8eifLa5/NTqa5gXlwGwMW9sccObdBLP6t+/84zdLDrkBl4b1+mdjuDBvfcu9Up4e8INlCO7Y1Vn35z6wsQXdbrGmYT2geHjIagwFsYLXxmFqIW1J5hO1aPFGKQUhpKTGfCUxZBZ2xGqUhNVjASCwzGJ0t8gxaHPwmFkaN80wiEvmXttZ9xqzxXEWArIiCxWOIbjiwDvAhycAJQ393j/HUPfBukocAOC7r0/iX07N4OP7e/ChK9eXfOxnD25GUtbwvRO1d5FPzUSRVnVcXyZe+or91+IDv/VFfPC2d9X8mlkMb/Hce/Jmn8O0g2zjGMTSawXyGivA5EIasqZVZGXEswwkTa/LKrYURqJfvKpY6bik4ukBv3HzjKYxFLTWYSIEVafEVYqq6YgU0eWuNozjhxbtXEbSCjiT+phSigF/zHRLcVH/putlh9wA4I7dnRBYgif7GzOsp+oUPz/jxw1bWheHZ+oJyxDc1duFo+ORkt14K5iFh0wtpCCpelP5+tYDQghYhmCyjIOHoumQ9dw499FwEl4bV+D7LmsU7hoimJeDDpdYVUQ5YBzLQp0s7IS8E7vbbcvpILOMUcyb7R4N+mPY4LUV1bVKqg6XyBZ1WGgkHEPQu+8AHnn0/+ATtrP4tfU2PDep4Z7vHMcTb05ZGpIsxy/OzuGhV0fxnh0d+MINW8o+/vJ2J27d0YEfnpyqOj0zy+GxMFiGYH+Pt+Tj4pKKDqdYFzlOFp5lwDNMzvG7xWfHWDhZ0MziGLIizlmlWP137DXKIqkazs/FcyKlrSKwTNVJVlYZDaVAaXXa46cG/EgqGr52204AwCGL29YOnrVslVUrMUkFBW3qm3Al+Ow8JiIpBEy8aQMJxbQLNBFJYyGtmg7oZfVvjIUhN8DonP765e34+Zm5huwCHB4NIZhUyg7n1cJdvV2gAH56Zq6m58kPDzFCQRLw/Yp1j7O02HiMhpIlJQdpRUf+LsZoKInNvkILNEnVakqYWw5cIgtHlTILSdXqMmwFGPcCAiwWNt15aXoAihbiA/54SXlFStHQZuLfvBxwLAGo0UH94he/iG/e/2v43v1XY2enC994cRi/8fgJPH9hvmoLstcnIvjzfz+PfRu8+PP37LDsKPPZg5sgqToer7GLfGQsjCvXuQt27vJJqRo2eKsPQyqGW8xzsmh1IKXomIvnFf5NeH9cK5DfBmSzz6tZnbtFozPbqOjppFy9T6umU/zo5BT2bfDghstasafbjZeGrRfIgYS8LCvWUFJekc5IoyCEoMXO4/RMLKe7oukUCynziOnTs1EA5gEhWf3bJz//e2WH3LLcu7cbcVnD8xcCNfwl5jw96Eerg8cNW6wlTlXDeq8N125swdMDs9Br9P5cGh4ymunMrMZQECuwDIFOaRkdfOE5PRJKmeqPZY02pQfyUggh2ORzVJU0JtfRwo4Qw4ItOzTY7TYK5HKFYzAhwx+T0NtdXF6h6HpDdmuswDGF58rOThf+4d49ePCePggcgz/+2Vl85sdv4dR0tKLnvhhI4I+eGcSmFju+cVdvRZ38La0O3L6rEz9+axqBKr37Q0kZ5+YTuK6MvAIwhlXr2T3O4rFzuU4WGdcOs8jpZuNX8yq6xiK1FKBANnqaIpRsjMziYiBRtU/rS8NBTEclfOTqDQCAm7a2YdAft5S6RYhhlRVu0N+1lNmYtGripa1i41jImo6hwKWLXFLWQGHuYd0/G4ODZ81jfmEUyfd/+ncsFccAsG+DF5t8djxZ52S9SErBy8MhvHdXZ8OLzLv7ujAdlXBicqGm58mGhwwFkxgKrO5QECt4RR5DwWRR2UFC1nJubJGUgnBKMT32KK0tgnm56HAJqKZFoVIKj1i/42Fp8EO3W4Sk6lgoo9Ud9GfSM8sk6LlW6Bpp+O6joNAnhOAdW1rxg4/uw1dv2Y6phTQ+/eO38P/87IwlT/i5uIQv/aQfdp7Fg/f0wV3Frs5vX7cJqqbju8cnKv5dADg2HgFQPl5aVnU4eLYh54LXxi8GzABYdJIZNUnUazbWCuRfcS4GEuAZUlNQQKOipxdSCiYjxRP9yvHEm1NY7xFx41ZjGvjGba0AgJeGQ5Z+38E1XmYhqzqiabWkHjStaJiJN1/MZjlaHTyGQ4nFiNC4pOTPYywyMBtDb5erqIxGVvXFEAIrEEJw755uvDUdxXCwfsN6z56dg6rTstHS+VBKMRuTKuoG33x5G1wCW/OwHmAMT56bW/2hIFYQOAZpVTOV+ADGdWXpLkZ2Yt7M4g1k+YMpqsElcnDybBXWgPUdfHPyXE6aHoACmUU+A/4YGGJ0Zc3QKQVD6jNIWC0iyxRdcHGMMRj85CcP4LMHN+G10RB+4/ET+MahoaLxyHFJxZd+MoCYpOGb7+9Dt8fcXq0cG1vseF9vF/719EzFceuAIa/w2jjTAJmlJGQV66p8j+WwcUyOJ3mbg4dTYC070qwkzX9lWKNqsgVorRo0p8BiPiHVVe9JKcW5+TgcVfq0np2L442pKO67asNi0bW11YEerw0vWdQhOwVDZlGThVIZrJj8/8Oro/jNn4zgd//1NF4ZCdW85b5cMMTo+vTPRI1dhpQC0WRCL61qODefKBkQsiCplj6rpdy5uxMcQ+raRX5mwI/eLhcub3dW9HsxSYWNYxCtYPLdxrG4fVcn/vNCEEeOHrVkc1cMjmXQWWM07GrCLXK4GEiYbu9HJTXP4s3cwQIAQKlpLHIzsslnr/gcAYWp7Vq1OIXcDjKAsoOmg7NxbG1zFC2A04qOVge/ojaYIs8uejwXwyGw+OzBzXjykwdwV28XfvTWNO557Dgef31yceFy6sQxfOt//z0+/8QRDIeS+J937i66MLDKZ67dBI0Cjx2rrItMKcWR8Qiu3dhSdr5H1YH2IgmHtWLj2ZyRAEIIthRxsmg21grkX1EopThfQwG6FEKMDvR8FSvYYgQTMgJxuaptJ8DoHjt4Fu9fMkhFCMFN29pwfDJiKcueEAKdomgXoB4EEzL4EhcnSileGg6hx81jNJzE7z81gPv++QR+0j9bU5DEcuEUOMRkFWOhJObj5gEh5+YS0HRaNkGPZ0lFixWfQ8C7trXh5zWGbmQ5OxfH+UCi4u4xYPg/X9bmqHix9f6+Lkiajt//7/9oyeauFNVYJK5W7Jkgo/xzV9cpknJuSMhoOAWRZbDOkzuApGg67Dxb1XDwStDuFCpaPKuaDpFn6ioVsvEsKHIL5JkSHeSse025Ab12Z/2HwyohGzdthXangK/csh1PfGwfrlzvwYOvjOC/fPd1PPrsYXzu/nvxSH8MZyIUn7ycLRrtXAkbvDa8v68LT/bPVuR6MxRMIpCQcbDMLIVhdYiGafFFlgEBzVnMbmm1Y8zEC7nZePtcUd9mhJIK5msoQPNxiSzG6rTiqyTRz4xAQsZz5+Zxd19XQRDCTVvboGgUhzPRmuWwcwyma7TaKsVsTCo5PTwRSWMqmsa9u3x46lMH8PXbdoJnGfzl8xdw57eP4dEjYzXb/DSaNruAc/NxpBXNtEjLeqDuMbF4A4zhPpYYSWCVDiLdu7cbC2kVL1ysfVjvmUE/BJbgtp0dFf2eoumw8Sw2+xxwCJVtg+/qdKENSai7brJsc7eGgZ1nMZxn65hWC3XwI6EkNvvsBdITSdXhWUUdd5fIwS1ypkOIZqTrFDG9lKVDZi12HiLHlJRYTEUN95reUgEhQNX3gnphKyGxKMa2Nie+ec8e/OMH9sBt4/DoORXyx/43sPtdIId/ANvw4bq9v09fuwmEAN+uoItcLl46S1LR0ObkGzZzwTAEDoFb3HkAgC0+B/xx2VIjayVZK5DrxHQkZTkGtdHouhEzW42vcDFsHIuYpNbFPL3SRL98/vXUDDSd4r6rCs3Wr1jvgdfG4cUhazpkp8jCH5Ma4tKRVjQkldLe06+NGe/zwHoHeJbBHbs78f37r8YjH9yLvm43Hj0yjju/fRwPPH/BNH2oGWAZAjvHFtW+9s9E0e0W0V7EximtamhzCGh3CqCgFXXJrtnYgg1eW80yC1nV8Yuzc7hpWxs8FYTpAEas8WWtDrAMwdY2R0Xb4IQQvGerG+jaDtK11ZLN3RoGLpHFXFzKiZg3i6odDSVN9ceypsPb5A4W+WxssSMhWSuQJVUv8H2uFYElyO6XE0IWnSyKkY2X7yuze+Rc4SHmSjrI+Vy7yYfv3X81PrODA3Qd5K2fg3/zqbqex91uEffu6cbTg35MWkyBPTIWxmWt9sVOfzGSso517sboj7N4CqzeDCeLRsw21ZPVdXVoYvwJGdNTC7h2sw8drpXdLvLH0ohJ6mIcaL3gGILZWBpuW/WaqmoS/ZYiqTr+5dQM3rm1FRtbCm2bOIbghsta8fJwCKqml10VM8SwjYqkFLTX+fOyUigdGYugx2vDevel4pEQgms2tuCajS0YCSXxgzem8LMzfjzZP4sbLmvFx/ZtwP4eb1P5KpfaqeifjZWUV6QUHVt8Arg0g/UeGwIJGV6LxweTGdZ76NVRjIWT2Nhih6zqSGf+I6kaJFVf/E96yf/O/iyt6hiPpLCQVnF3b3dFfzelFBql6MrchDrdIvpnY4sJbVb4zK0H8ONHj2DXh/8If3Tz5ZadPOqNMSzVPMdUOQgh4BmC8UgSvV3G7kRK1kCWTIqmFQ0zUQl39RZeKzRKV10Ud7tTwKDFBaQO1N0ZYmncNJCxeosWL5AH/XGILIPL28zda1RNh8gxEFc41EbkGFQwI1wAQwg+f8f1+LWuYzhxeBz7v2DNrrISPnVgI57q9+PbRyfwZ+/ZUfKxaVXDm1NRfGBv+esZJWj47ILXzsMfk5C9xWat3sbCKewu6W6ysqyuq0OTY+NZHJ+I4IpuD3p8hRfk5UDVdJydS1guMCrBI3IYD6ewrc1Z9UBFNtGvWueK587NIZxScH/G2s2Mm7a14Wdn5nByOoprNhbPn89iy8gs6l0gB+Kl9ceyquP1iUjJQIrLWh34yi3b8fl3bMa/nJrB/31rBp/719PY2eHER/f14NYd7U2tPQ0kZMzEJNx3dfFoVUqNAjuVBjb5HJiKpIEKGhp39nbh4cNj+NDjJ2q6ye3ocOLaTeWPl6UkZA2dLnFxN0TkWKz32BBKypY70S12Hu+6vB3HxhnsvPKait93PXhjcgFfePI0rtnYgo9ctQHXbW5ZFcWy184vXpNEztAlLz0fRsMpUBQZ0FuhaONacC6RWZRLSqSU1v3v41gGHGtYf7KM0UF+JVB8t27QH8POTmfRRkVK0dHuXHmZC88yi9rqWrhi/7UNW+B2uER88Ip1+OHJKXzyQA82+8wXHQBwcioKSdPL+h+rmg4bxzTchtQpsNCXfL49XjtY0vxeyGsFch3hWQKXwOOtmQVImoatbc5l7/JNLaQhaVpDNF0cy0DWFETSSlWm7rUk+gHGBf+JN6exvd1ZMjbz4CYfBJbgxeGgpQLZKXCYjcnoy1z068VsXCq5dfjWTBRpVcf1m30ASnebWx0CPntwMz5+TQ9+cXYe339jEn/63Dk89OoIPnTlenxgb3fF0oDlYFF/XKKDTEHhFDikAHhtHJwWC4As7U4Bf3brDlwMJDLdKAa2zH+LHJvz/21L/m3pYwWuOnu0pKKjrzt3MbzRZ8d0NA1zxbU5v3HlOjx/IYB/PjGJ37puU8XvoxYUTcd//8+LcIsczs3F8cWf9GOLz477rlqP9+3uamoPb4YQMCCYiqSxtd2JBUmFyFq0eAOFrY4OD8vFphY7zszFy54fBGiIQ4eDZ6HoOliGRbdbRDCpQFb1AimZqlOc8cdxz57iXUxJ01csQW8p2TS9ZucT1/Tg307P4FtHx/EXt+8q+rij42HwrGM3o9QAACAASURBVIV4aVnDeq+t4XWKYbt46TUEjsEGr73pvZDXCuQ6Y9gtiTg3l4Ck6tjV6V42+xpZ1XF+Pg5fAwslkTOip6spkEeCRjen2lS5E5MLuBBI4E9v3V7yhHYILA5sbMFLQyH84Y1by5782TCUSEqp28U6pWiQVK3kZPDh0TA4huCanhbIUWtDZjaOxT17unF3XxdeGw3j+29M4qFXR/HtY+P4wN51+Ni+DSsu8VnKwGwMLEOK+nBmDeqzN1dCCLa2OtDvj1oukAHgjt2ddXm/laBqOgSWFJwLLTYetkw0sNXkrP09LbhxkwuPHZvAe3d1YoO3sZrApXz/jSkMh5L4+7t7cd0mH56/EMAPT07hf7wwhH94dRR393XjQ1etQ493ZXbFyuG1cRgKJQ0btLSSs108Gk6CIUZRuRRVpxAYpql3X4rR7hKg+0tXc7KqwylyDXHocAqs4R7CAd0Z7epcXEJP3mc8GkoireolB/Qo0BQyl9WSdNrmFPChK9fjn09M4lMHNmJrm7kd5ZGxCK5a7ym7gyBret2lmGbYONbYKlzCZp+96TvIq+/qsApgCEGnS8BYJIU3pxYaFtOcz0goCUrR0AQwt8hhaiGdEzFshYSkYjiUQGsNKV8/eHMKPjuP23aWL4Zu2taGqWgaQ0FrJ6DAEvhj9XOzsOKHe2QsjCvXe6rq0DHE0Fo//MEr8P37r8bN29rwwzencPdjxkDfpIWkp+WgfzaK7e3OosVuStXQkee/2ekWQUCa3g86klaxpdVesABmGILLWisb1gOAz+/vAMMAf/ficD3fZklmoml86+g4btrahndubYPAGYOi3/3wVXjsvivxji2t+NFb07j3sdfxh08P4Nh4uGy08HLDZRwIJiIpaBQ5OwEjoRQ2eG0FC5V6RjAvNw6Bg8fGlfSll1QdLQ1yhjDS9DJhIZ7iVm/9iwN65otjSilAaUmXn+WCYwiwCiRFAPDxa3pg51n8nyPjpj8PJGRcCCTKuldQSkFAlsVBROCYxfM0y5ZWOybC6aqHI5eDtQK5QRBC0OkUEUzIOD4RgWTRmqdakrKKkWCi4WJ7JuMdXGn09IWAMaxRra5xIpLCy8Mh/Jcr1uWkZBUjm6734rC10BC3yGFyQUKyTrYz83EpZ6s3n0BCxvlAIiOvqI2dnS78xe278K+fvAZ393bhp2f8+MB3X8dXnz2Li4H6pcxViqZTDPrj2FtCXiFrOtryPFAFjkGP11ZR6MZKoFNaNH2qyy1Co7SiYrLDyeMz127Ci8NBvDJizYWlVr6RKcb/681bc/6dEIK96zz4qzt24ZlPH8Cnr92I0zMx/O6/9eO+772Bfzs9U9fgoFpxixnLt7zPe6SEg0U9I5iXm00tdsTlEgWyVn+LtyxOgVsM1Vi3GBZSWCAP+mNwCazpMHX2PXpsfFP4UHPM6imFWuw8Pnz1evzHhQAuzBde37P2buU8mFOZgJbl2kUpcLLwOSBpetkkxpVk9RwVq5Q2p4CkouHIaBiJSlOQLCCrOsZCSRwZi0DgmKovNqdOHMNjD/2dpZACp8BgvIKtkYWUgpmoVPVgHgD86OQ0WIbgg1ess/T4dqeAPd1uvGgxVY9lCHgGeGk4iIlwsqYuGaUU/phUMtfe6kWsEnq8dvy/796OZz59LT66bwNeGg7hw997A3/w9ABOz0Tr9jpWGQklkZC1qiyeelrsORfTZiMuqWh3CkW/YzvPotMlIm7RkivLR/dtwGafHX97aKjhQTEvDwdxaCiI37puU8mY2U6XiM+/Ywt++plr8We37gDHEPzVLy/ijm8dw4Mvj2CmgT7iVrFxrHG8LLn8qTrFeDiFy0yGmRSNrrj3bi20lQkNoZSWvP7UwlIni+z2/KzJ7tvAbAy93e6iTZG0ohe1flxuOIYULK6amY/t2wCnwOLRI2MFPzs6HobPzmNHR+k00KSiFoTnNBK3LbdA3pKxemtW+1JgTYO8LLTYeMQlFYfHwjiwsQXeOqzsU4qGiUgKIxkJgdfGVb0SPHXiGD7/kXugKDJ4XsDDT5S2qHHwLOYTMlKKVlbjRCnF2blYTYl+cUnF0wN+3Lazo6IL6o1bW/GPr41hPi5Z0uV6bDxUTUf/bAyzMQm9XW44q9DHJWUNsk5L6toOj4XR6ih/EauGdqeAL71zKz55YCN+fHIaPzw5jU/96C1c0+PFJw9sxHWbWpZleLTcgJ5OKRgQOEyOIY8tM62vaE0ZBZxUNPSWKfy3tDpwbDwMdwWXWZ5l8OWbt+ELT/Y3dGAvrWj4m0NDuKzVjo/uK+4IsxSRY3BXXxfu7O3EW9NRPHFyGt9/YxLfe2MSN21rw4evWo/eLvcSOz1rFnvZf+sWFHyovfIUwyytedfVqYUUVJ2aO1iQ1RMxbYZD4OC188WvwYTUNWJ6KQLLLMoRBI5Bm4Mv6AJKqo6LwSQ+vr+n6PPIGoWvBsldPWEYApYhq8bq0GPj8dF9G/DokXGcnYsvznjolOLoeATXbSrvQqNToKXKgflq8IgcxpcWyJmF62g4hV+7bNneRkWsFcjLhEvkkFI0HB4NYf/GlqoHqaJpBWPhFCYjKbAMgc9e+xbVicOvQFFk6JoGFUaSV6kCeTF6OiZhk+l0+CWCCRnBhLLoE1sNTw34kVQ0fKSEtZsZN21rwz++NoYXM9IMK2SHLBfSCl4eCaKvy40N3kKdaSmiaaXk1oxxEQvjHVtaG3ox9tp4/PbBzfjovh78W/8MvndiCl94sh+9XS586sBG3LStraGvPzAbg0fksKmI5aGUSfoy+2wJMUI3Ts1Em66QUXUKjmXKDqr67DwEloGi6RUtXg9u9uHd29vx2PEJ3LGrE+sbMLD32PEJTEclPPLBvRUvrAkhuGqDF1dt8GI2msa/nJrBk/2zeOGitd0aM1iGQNcp9m3bgMvbq1s05s9ejGQm5C9rNTn+KIHN4gBls7LJa8eAP1ZQIFNKwQAVDblWgsDlnq/dbltBgXx+Pg5Np+jrKuWZT1c8IGQp2bAQhm3+AhkA7r96A3745jQeOTyG//X+PgDAhfkEQkml7M6kqlMILAOXuHyfv11gQZds8bTYeXhtHMaaeFBvxQrkP/mTP8FTTz0FhmHQ2dmJ73znO1i/vtAr9bvf/S7+8i//EgDw1a9+FZ/4xCeW+63WDTvPgiWkYq9kSilCSQVDwQSCCRkCy6DDKdStC7j/+hvAtW2EGvGDY2ApAcglshgNp7DRZy/6PvSMBrWWrUxNp/jRySlcvcFT1AmhGFtbHejx2vDScNBygZzFm+kmn56NYSYqoa/bejfZH5dL3nzPzsURSal10R9bwSGw+Ni+HnzoivX42Rk/vvP6JL780zO4rNWOTx7YiNt2dDRksPP0bBR9JbZYk7KG9e3Fi78OlzGsp9XZfq9WomkFWzLJeaXIDutdCCQq3kr+gxu34tWREP7upWH87V29tbzdAkZDSTx+YhLv3dVpyQaxFN0eG75ww2X4res24fkLAQSTcsY6b4mVHlveYi8mqbjr28fwT4fH8Dd1+nuLWbzplIIwsDTL0My0uQToJgGSkqbDJXINc08SWAYEWAzD6faIBbMO2QS9YrssWmaHrZl8qEWOharpaKK3VBKXyOE39/fgH14bRf9MFHvWeXBkPBsvXfq8TsiGvGI5bWjN7olbWh1NbfW2YgXyl7/8ZfzFX/wFAODBBx/E17/+dTzyyCM5jwmFQvja176G119/HYQQ7N+/H3fffTd8vuUpLBqBwDFos1vzStZ0ivm4hIuBBGKSCkdG11hvOrdfAf03H8RezOJLN2y2ZHRu44yY15ikFvXfnYmmkZBrS/R7aTiI6aiE379xa/kH50EIwU3b2vDjt6aRkNWKp6U5lkGXS0Q0reDl4SB6u93oKdNN1jPfWamglsNj1i5i9UbgGNy7dx3u6uvG8+fn8Z3XJ/Bnz53Hg4fOY68ygt98x05cec11dXmtpKxhOJjEu7a1F32MRmlJuRHPMtjos2E6koavClvBRqHqxYfz8un2iDg3H6/4NbrdIn7ruk146NVRvDYawju2tJZ8/KkTx3Di8CvYf/0NJc9fSin+5wtDEFkGX3pn/fY1bTyLO3url0d4bTx+Y7cP3z0VxMBsrKxu3QqjoSTanUKBjZis6XALXFMlUVaDnWfRYucKZBayqqOzhh27chBidN9VnYJnM2EhI6Gc9MgBfxztTqHotT+lGPHyzfQdiBzTVIOnVrjvqvX4/puTeOTwGB76wF4cHYvg8nZH2R1qSdWX3Q7UxrE5KZeAkai3XAPJ1bBiS2iP55KNfiKRMD1RnnvuOdx6661obW2Fz+fDrbfeil/84hfL+TYbwlKv5DP+GPQ8m5Ps4N2LQ0G8ObUAAmMYolF+kd8+NgGVApP2jei7+oDl3+MYAn+RCVQj0S9edaR0lifenMJ6j4ibMq4UlXLj1lYoGl0sSqvBY+PhcwgYmI3h+ETpYcuErEGlpTueR8bC2NXpqspLuh5wDMHtuzrxxEf34fd6OYTGzuOQfhl+5+vftDSkaYVBfww6LR0QApCyW6w9XjuUZbABsjqkmpQ1+Oy85XPRIXDocIqIVzGg+9F9G7DJZ8ffHBqCXGJgLztD8PA3/gqf/8g9Jf+Gfz8/j2MTEfzur21pmgGpLB/c7UOLncPDr43W5flGQilTeYWs6vCuUou3fAw3i9xjS9b0mq+75TCs3ozzststQlJ1wxs5w4A/hr4S/sdptXkG9LLYOAbaKhrUA4zdwU9csxFHxiM4MhbGm9MLOFjG3i1LI9J2S8EwBHaey7GI3exzIJhUEGtSx6IVvUp85StfweOPPw6v14sXXnih4OdTU1PYuHHj4v/v6enB1NSU6XM9+uijePTRRwEAs7OzmJ6ebsybLkIkEEdSUqFUsD8jUmBgaB7+WR4tSENSdczFJExF06DUkDEIDEE6DTRqTnw6JuPpgVls8ggYj8o4NDCC/eusaQCpTjEQnodDLhz6moqkEImkADsPqwqjeCR3JXkhmMYbU1F8bl8HYqE5i8+SyxaBwi0weH5wCtf4anMFEAD4oyomJ6expc2BbnfhFtV8TEIylEQkZX5qxWUNp6aj+FBvKyIB/6V/j6zMKjp+8j+AHz4I3PtnUN/5Kfz0ly9h0+bNNT/v8SHj7+kR0jl/ZxZNp1BUHaH5SxfG+fl58ydLLMAfb9yW+OBbb+LLn/vU4pDq3zzyGHqvvNr0seGkip2dTkxPWz8j7YqCUX8MapmBJLNj4HevbsUf/+cUvvXKWdy/x3yR+MovfwFFlqDrOhTIeOWXvzD9DuOyhm+8MIodrSLevY4x/V5WEj0RwX27W/BPbwTw4sAIruwqPd9QCkopRkIJ3HqZu+DvjKRU+HQ7pvXKO/uNpOjxXwJF1REPRsCnLh1b8aSKuJDGdLJxBZAUSSKUlCALHDyZu9OFiRnsaLMhLmsYD6fw7k2OosdYLKkgJaQwnc59j9V8BvUivpDCQiQNuoLuJtXcB27dwOJxG4uv/vwMFI1iTwtKntuyqoNhCAJzy98t1+JxBNIq7JnGSAdnNNj6Ryexo9WO5EJ42Wu3UjT0SLjlllswO1soknrggQfw/ve/Hw888AAeeOAB/PVf/zUeeughfO1rX6v6tT772c/is5/9LADgmmuuMdUzNxI/XQCbVirexm+BMcg2sTCP2QQPlhPQs7512TSX33zjPFiG4MEPXoGPfv9NvDKj4t17rW+VanEJthZfTgJdWtHQHw2iZ0NrxQlFLUum2H964hwcPIsPX3d5Td3zG7ct4OXhEFytnTUnJrXA2GKfS8pQVR593Z6c9zYzEUEH5y56HLx5MQCNAjfv3oCW9lyJRUsNE/zVcsO7b8f3v/UIlH9/EPrH/heOtx+EvaWj4mI0f4t/KBbExhYbNm8wPw9jaRXrnDzWr8+NQjU7b4nTh5PTMbS4GtNxOndmEIqqQNd1qKqCc2cG8Y53317wOE2n0Bwqdm9tq0iz3aVTzGgBuESu7PGXfwzc0g78+nga3+8P4959W02lHdnvUFVkcLyAG959u+mx9O1DQwinNfz9PXvR1lm7hKER/OaWdvzbuSgeH4jiW71bqt6Cn4tLSCo6dm5oL/gs5LiETRt9K7aDU4pq7lt+6jQSKTNFhxKXsXljW0OHW1VbEvG5OFqcArbpTgDTSLBOtLS343xGB7t/6zq0tJt3M+W4hMv+//buPL6uus4f/+vsd99yc7OvTZq2adPSjaYUCnSAqowoohRB+LLo4Iw6joo6+oBxFgYd/Tqi/FQQRBwV/Dk4FAcsyCpLoLQstUBLC22abmmzJ3c9y+f7x80N2W7uvbnnLknez8fDhxBukvM5Sc553895L7Wl006azPe9O4FzRNDLDcJjL+wk0tncB64708D/ffY9yAKHTcvqZizQ7AnGsCTgQGWKAvtciMhBvNsbhGf0b69VcAE4jl7DCrc/gIimF+znP52cplg88cQT2Lt375T/XXLJJRNed+WVV+LBBx+c8vlVVVXo6uoa+/ejR4+iqiqzTgZzQYldhjRaeFdik/MWHB/pD+PRt7vxsbb4GNnzm/x46mAPIhkMNbGIPI4NTkyyP9QXArjsxnf2BGN4bP9p/HVrWdapJec0lmAoquH1Y4NZfZ0EkecQcCgIxXQ8914vOvtCMAwG3WDoDcZmLDzp6OyHTRLQVuFK+pp8aluzHj+5/yF89rOfxRfX+tAVZPjR84cy+hqTH/G/setl/OXE0IzpFVHdSHusd6lDgcAjZxOX1rRvgiTJEAQBoiQnLVIdiqio8VgyLmgUeA51XiuGIpkN10n40jmN4AB8/8/TT9hL/Axv/PI3krZo3H9qBL994zg+1lZhSn5vrlhEAdefWYs3jg/hxcOzT4tKFOhN1+ItkUM7X9R4LAiq8ScxBmPg81CAGO9I8H6KBYCxThZvnozvzC9L0sFi8nj5YiHykzNk545LV1SgzCFjbY0nZfcSg6Fg7fUcijghjaXSbYHIc0XbC7lgv6EHDhwY++ft27djyZIlU15z0UUX4fHHH0d/fz/6+/vx+OOP46KLLsrnYeaNLPB5L1j42ctHIAo8rlkbT2PZuqQUwZiOFw6lf2NyKCJODEXH8oqCUQ2H+8LwZtnr+cE9J6AbDJevzP7dZHudF7LApT1VL10uiwSfTcab3cN4+Ug/uoej0Gfoo8kYw0ujvbDzNb0oHW1r1uPaz30JV13QjivOqMQDrx/HnzM4VxPaBKoxPNvxCnpDKpaXJ38TwIC03/iIAo86rw2DswwwU0knwAQA1WCommXLtQqXBdosA/xylwXXra/B0wd70ZEkaEz8DKc7doMxfPupg3BbJPztxuzTZ3LtktYyVLks+PGLh2c9bjzR4q1+Uqeg+HhdlrMWaIXgs8mIT21m8RHaFinn9xJ53PXLbRGhiPxYgPxW9zBqPJakxdthTYc/R0+DshHf0CmeosFMKCKPe7etwr9c1DLj6/TRwkpHgcZ7WyQe48+xyHOo9VhxuL84O1kU7C799a9/HcuXL0dbWxsef/xx3H777QCAXbt24YYbbgAA+Hw+3HzzzVi3bh3WrVuHW265BT7fzNXcJD2H+kJ4bP8pfGJl5VixxNpqD0psEnbsSz/fl+fi77p7gzEA8ZHSssBl1V83qhn47z0nsKnRl7SHbiZssoB1NR78+d2+rCbkTUfkOZQ5FERVA28cH5xx9//IQBjHh6Jor8tv94pMfP6sBiwuteOfH38Hp0fSGwE6eQfW3rwGQPICPRa/m2eUjlSZRYCZjpkCTCCeNuSyiElv+qk4FBFeq4TQDOOBZ3LV6mrUelIX7E1n+96T+MvJYfz92Q0zHn8m0zRzSRJ4fHpDLfafDuKpgz2z+hqH+0Kwy8KUQjBVj0+Yy1ULtEKwSMLYxNaIZsCThwLE+O5v/BxyXLyTxdgOcooCvZhuoKQI01vm0rjp6QQcSsrx4sGYhjKHXLDff4soTJlYWOe10g7yZA8++CD27t2LPXv24A9/+MNY6sTatWtx9913j73uuuuuw8GDB3Hw4EFce+21hTrceednLx2BIvK4es37KSsCz+HCxaV4/nBfRlWlNolHZ38YA2EVx7McKQ0Aj+0/hf6wik9mOBhkJpsXleDYUATv9ubmD9FpEeG3y1OmeY2X6KSxob542xTKIo9//8ASRDUDN+/Yn1Zaw+Qd2GFbGWSBSzolMDq6y5VJKpHTIsKTRYCZraGYNv1EtgzU+2xTOg6kSxbjE/aODITx61enL1SeTn8ohh89fxhnVLnwoaWBpK/LpBNGPnxgSQANPivu7OicVWrNob4QGny2KTupMd2AK0fdgAqpxm1BSNWh6iznHSyAieOmgXiaxYmhCE6PRHFqJIZlMwTIDMi4VicfxGIYEJLjHI+ozlDmNH/wEAB0dHTgtttuQ0dHR9LXyCI/NrEwod5nw9HBCF575WX8930/m/Hz821uv2Uis3KwJ4g/vXMa21ZVTekvu3VJAKrO8NS76e/c2GURfSEVb54chj2LkdJAfHfx/teOo8lvw9pqd+pPSNPZDfEnD2anWYzHc9yMa3+pcwA1Hguq3RN3xffs3onf/PzOggclCfU+G7563iLsOjqI+3Z1pf4ETNyB3XtyGEsCjqRpJGFVR+ksHrE2ZhFgZiMxEjvbvqF+uwyB52edS91e78V5i0pwz84jODmUXheNH71wGEFVx9fPb5rxd3NymszujudndYxmEXgON7bX41BfGH/M4IlWQiJAniyqGTP23p6rfPbRNAuwvAzfEHgOosCN/S6XOxV0D0fxZnc8/zhZnntiyl8xTdBLEHluyu5mvjDGcGokiv5wbtLIxn+fbAZ3JdPR0YEtW7bg5ptvxpYtW2YMcp0WacJTsDqvFZrB8IXP/R1+fecPU35+PlGAvAD97OUjsMkCrlw9dYd2WZkDNR4LHtuXWbsdgQMGwmrWBXW7jw7iQE8QV5xRZWoeXalDQWuZE8++m7sAeSYxzcCuroEpI0ATO3e/+PHtRbFzl/DXy8pwUUsp7uzoxJ7jQ2l/nqYbeLt7ZMZCMI1hVjnqJXYZosDnNNViOkMRDTUeS9Z54/FcamtWudRf2twIhuQFe+O9fnwQD7/ZjSvPqMKikplbN6ZbqJhP5zeVYGnAgbte6pzQOzWV4YiG3pCK+ml6IBsozuAsW4oYTyfRDDaa55l7dlmAasR/LhUuC3pDajzNjANakjw9iqeAFO4R/0wEjitICjJjDKeCMdR6rXBYxFn1TE9HRIunieWiu8kzzzyDWCwGXdcRi8XwzDPPJH2tWxERHff3nJh0qTkDMAwj5efnEwXIC8z+UyN48kAPPnlG1bT5ShzHYWtLAK90DaSdgwoAPpuEgAmFF7957Rg8VhFbW5I/Dp6tzYt8eKt7JKN1meX144OIaMaU8dJjO3eGURQ7dwkcx+Efz29CudOCb/5xX9opNwd7Q4jqRooBISztsd3jiQKP+iy6QcxWTDdQ5c4+Fx7IPpe6YrRg76mDvXhphuE3mhEvzCsbnciXSrqFivnEcRw+u7EOx4ei2L53mpnKSRzuT97BAsC8KtAbr9ptgVMRoeRpfXZZgKZP7GTx1MFeLPLbkwZhYVWH316cO/g8z0HM4gnPbJ0OqqhxW7A04ESDz4agqpteKwMAwaiOihylV5x77rmQ5fgbbFmWce655yZ9rcsycVhIopCW99eBT+Pz84kC5AXmrpeOwCELM+b3XtRSCgbg8XfST7PguOwK8wDg2HAMz73Xh8vaKnLSpmjzovighT+/l/+hHB2dAxB5DmurJxboJXbu+CLauUtwKCJu/UALTgVj+PenDqR10d57Ir7bvCJJBwvdYBB5ftZttpIFmLkqMItoOuyyaNpjSacl/rXCWYy0/dTqatR4LPiPGQr2fvv6cRzsCeErmxvH+uOmkqpQsRDa67xYVenC3Tu70m4/eWi04KfeO12AnL8d1nzzOxQ0+fPX29Yuvx/oJALkY4ORGQv0dIPlfYJbJhQxvwHyqWAUlW4FreUu8DwHpyKi0qVgMAeT5XTG0m6tman29nY8+eST+Nd//Vc8+eSTaG9vT/raeIvA92MFhyKixCZhw0c+hSs/8/mUn59P8/NKQab1dvcwnn2vF1etqYZzhht+vc+GpQEHHts/u+l1s/XQvgEIPIfL2jJv7ZZOgNTos6HKbclpHnIyL3X2Y1Wla0qwkti5+z+f/UJWO3e5ChCXV7jw2fY6/OmdHjz8VurJa385OQyfTUKFa/p83bCqo8Quzzp9xq6IKLHLCI7LRc5lgdlwVEPjNMVe2Wj02TCcRS61LPL4yuZFONIfxm9em1qwd2okijs7OnFWvRfnLprdiPZiwXEc/u6sevQEY/jdGyfS+pxDfWFIAofKSS35NINB5vmiarFoJkngUe3JZ4AsYHQDeSxABpL3P47jsk7DyyVFyN+46dPBKCpdFqwYDY4Tmv0OxHTD1EDdYAwCFw/Ac6W9vR3/+I//mDK4Vab5+6v32TAk2HHZNZ8umuAYoAB5QbnzpSNwW0RsW5U6AL1oSSne6h5BZ39+2q+MRDXseHcQF7aUTmnNlEq6ARLHcdjcWIJXugYmBFi51hOM4UBPcEr+cULbmvX45HV/k1VwnMsOBFevrcb6Gg+++/S7Kdvx7D05jNZyZ9KAMqIZ8GfZpL7BZ0NwXDeLXBWYJSqtA05zJ2v5HQp4cFndAM9q8OHcRSW4++UjY+21Er7/7HvQDYabzluU997quXBGlRvtdV784pWutPIzD/eFUOuxThlUFNMMuPLQAm2hkEV+7KlSYFwBa7L6A81gkAUupxP+spWvHeTTwSjKHAqWTwqOgfgmwCK/HQMmFuyFYjoCTqUocr8t0tRWb/VeKzr7wjlJLckGBchFIB9dDP5yYgjPH+rDp9ZUp/UO/sLFpeAA7MiwWG+2bU3RmgAAIABJREFUtr/ZjbDGcEUawftkmQRImxf5oOoML3UOZHO4GUnkik7OPzZLrjsQ8ByHf75oMSwSj288ug/RJI/1hyIqOvvDM+YfG4zBmeUjVp8tPnlSG328m6sCs+Gohiq31fSJX5LAo8ZjwXCWxThfOqcRjAE/GFew13G4H08c6MG162umdEuZyz67sQ6DEQ33T7NjPlmyDhYx3UjZJ5akTxZ4YPQNmCzycEuACB3BzjenfX1E1eHL0SN+syhS7ouAe4IxlNoVtFW6k7a6rPfGn1plUpw6k7CmTzumvhAEnoNVEiasrc5rw1BUw1DUnPWahQLkAstXF4M7OzrhsYr4RJqT6QIOBWuq3Xhs/+mcv6uLaDp+89oxrAhYsXSG/LVkMgmQVla64baIU9IscjkkoaOzHyU2Cc1JKruzlY8OBKUOBd+6sAXv9ASTjqJOjJhdkWKUcbZdBASeQ73PisHRADNXBWZRzUD1LCfnpVLltiJmZHczqHRbcO36GjxxoAcvH+lHVDPwH88cRK3HiqvXVJt0pPmRapNgWZkT5zWV4FevHptxZy2qGTg+FJk2QFYNA06FAmSzjJ+mt2f3Tgwdfgva0bfxuU9+dNqfY0TTUVrkAbJFFBAzKSidTk8whhKbhJWVrhn7wMsij6UBB/rD5jzpZIzLSXu32XJZpQkbLYmOM8eGY4U6pGkVzxlboKbrYpDpDX7P7p3Y3fE81rRvmvZzXz82iJeODODvz25Iu2AHiPdE/rcnDuDtUyMzNn7P1m9fP47u4ShuOnN2N/W2Nevx3V/8N17peB7nnXvujOdP5Dmc1eDDC4f6oBkMIs+NvUlR1RgkSTY1yNKN+Hjpsxp8WRcxJpMIEGf6HTDDpgYfrlhViftfP471tR6c0zgxv3XvySFwQNLflahmwKmIpuSAVrosOHA6GB8dzHFoW7Pe1HXHNANWScjZjqPLIsIpi4hoelZdFT61phr/+1Y3/uPpd7Gl2Y+ugQju+Ohy03e9c2ns7y8Wxa/v/mnSv78b2+vwzMFe/HLXUXzh7IZpv1bXQBgGw7Qt3sAw6+JQMpUkcOAQb1O2u+N5YMedgK4lvY8xlv54+UIptcs4aZXQPRyFVeLhVETT0pR6R4PjVVVuiGlcAyvcFrzXF0JE1bNKS4lqBuyykJf+2OlyKyJ6xnWTShTUHh3Ob4eiVOhqUWDZdjFIJ//0zpc6UWKT8PG2ioy+9vlNJZAELq1G/bPdgR0Iq7h3Zxc2Nfiwqnz2BSaL2tbgmr/9ByxZuTblazc3lmAwouH1Y4MAcpuisO/UCAYjWs7SKxLy1YHg85uSj6Lee3IYDT5b0ptgWNXhN6EVIADYZBGldmVCLrKZhqLatJPYzMJxHOq9NgxlWa2uiDy+cu4idPaH8fOdXbhgsT9prnuuzfYakG6rw0UldmxdEsBv3ziOnuD0O00zdrDguHnbwaIQOI6DdTQlYU37JsjRYQjhwRnuY1zR96C2KyI21PuwscEHj1XC6WAM/eHYhMlvs9EXUuGxSliZZnAMxJ+ULStzZN3RIhjTUOk2t44iW3ZFnFAMWe5SoAg8jg0V1w4yXS0KLNsuBqmCu11dA3ilaxDXrK3J+F2oyyLhrHofHt9/esbChWyKxO7ZeQQhVcfnN9VndGzjDUc0BBwK6n3WtPI62+u8kAVurN1bLlMUOjr7wQHYUOtJ+dq5INkoasYY9p4cxvKK5E8aVMOAz2reI9Z6nxUh1fzHoYwxMMZQZnJx3mQBpwKe47K++W5q8OG8RSVwyAL+4ZxGk44uM9lcAzLZJPibDbXQDIZ7dh6Z9r8f6guBA1A3aQc5XsU/MS2AZM8uC1B1ljLNKaoZcFqEtIPDQvNYJZxRHX9KVum2oDcUQ28wNlb3kIm+UAxOi4Azqt0ZPz0rscsodchp96Gfjs4YSmzFldpiESeOKuc5DrVeK46N0A4ymSSbLgYzBXeMMdz5UidK7TIubSuf1bFtbSlFb0jF7qPJi9pmuwN7dDCM371xAh9uLU856WsmYVXHohIb/HZlrO3QTGyygHU1Hjz7Xi8YS31xT0ey3bOXOvuxJOCYMtJ7Lhs/ivqXu44CAI4ORjAY0VIMCDF3B8lnkyEL5hWyJAxHNZQ5lZxX28sij0q3JetdZAC47YNL8D//Z+2EbgL5lM1TmEw2Cao9VlzSWob/+ctJHB+cOm77UF8IlS7LlLSVmGbAaZHmRVePYmJXxLFpejM9xUq0d5xr7IqIZWUunNfkR5PfjqGYjlPBaNJC5cn6wzE4FBGrqzyzSi3jOA4tAQdC2uyGhxiMgec4uIqs97RFer/AM+EHH2nFP26cXZySK8WdEERSmin/dGfXAF47NoSvnrdo1nmOmxp9sMsC/rjvNNbXTv/oNhGka4hltAP7/71wGCLP4W82pJ70lUxYjY/P9FglMBbPi0vkFs/knMYSvPDUQbzbG0KT355VDmuyHOaRqIa/nBjC1WtrUn6NkZgGjI7qTnXsxeCvl5Xhpc4B/LTjMNZUu3FsKB6sJAuQ4xdqZJQDnwrPc2jw2XCwJ2jqzTeiGaiddsiE+Wo8VhztD2f9dUSBL+ibsNleAxLa1qxHbV0dPP6ylK+9fn0t/vetbvzs5SP4pwsXT/hvh/vC0+YfR3UDFfPoTWqxsEvxHeRUzH56lG+KKKDRb0et14qTQ1Ec6A1iMKLCIYtJr2kD4Riskog11Z6sagJcFgl1HitODEfgzfAchmI6/HZ5xoLAQpAFHgL3fgAPACU2Gd1DxXWctIM8D0z3zp0xhjs7OlHmkPGR1tm/K7OIAs5bVIKnDvYkfdc8mx3YvSeH8ad3enDVmiqUZrHrNRzV0OS3xyf58RwqXUpavVLPafQBgClDQ5Ltnr3SNQCdpW7vxhiDpjNUjB77qZEYekOxtCeHFQLHcfjGliaUORV884/70NHZD6vEozHJk4CIasBnM38Hr8JtgTaaEmEGVTdgEQV489QOzG2J32DT3ZEqVvkcVV3mVPDxlZV45O3uCX25dYOhs3/6Fm+qbhRVFf98YZEEMKTzt1f8+cfpEAUe1V4rNjeWYG2NB4LAoXs4guGINuEaNBBRYREFrK1xm1Iwu8hvh24g4xZ0YU2fMMSlWHAcB6dFSjoJtFhQgDxPdXT2Y8+JYVy3vjbrP9CtSwIIxnS8cDj5iOZMisQYY/jhc+/Ba5XwqSzaUcW0eDAzPsAuc1oQS2NHo9ShoLXMiT+/m/3Y6WRpLh2d/bDLAtpmyMsFgJCqw2OVsKw8/ijvrAYvmv0OMAacHonhdDCKkahWdE3U46Ool+DUSBSPvn0KSwPOpLvfIVWH327+hdoqCShzKBiJmvNmYiiioaHElreG+hzHobHElnVP5GKQz1HV/2dtNSyigDs7Osc+dmI4gpjOUD9NgMzAwToPArRik05Od+LpUTF1UcgWz3ModShor/Oivd4Hp0WMF/SFYhiIqFAEHmtrPVCy6FAznkUS0Oy3oz+cWREbYyja3t9OJbct9cxAAbIJ7vrDn/HJH/wer+7K3aCPTDDG8NOOTlS6FHy4NfUjy1TW1njgs0nYkUY3i3Q8d6gPrx4bwmc21MIuz35XZzCqosk/MZhxW0QIPNIqfNq8yIc3u4endGPI1HS7Z4wxdBzux9pqT8rClMTuKhC/8LosEhpKbNjUWILNTSVYWeGCQxHRG1JxOhjDQFjNeTP7dK2ocOHG9noAydMrAMBgyNkOXr3PhrAJu+2MMegMOS/OmyzgVOK/r8XxI50TvDYZV5xRiT8d6MH+U/H+24f74qkq07Z4A7V4y4X45svMbyYT17dimOJmNo7j4LXJWFPjwdmNJahwWWCTBKytMS84Tqj1WiEL6T9tUvV4q0pbFvfYXHJbxLQ2swqJrhhZ6ujowOf+9QfYZ/jxpT/sw587Xi70IeG5Q314q3sE159Za0rPWZHncOHiUjx/qC+t9IWZaAbDj54/hFqvFR9dPvvUD82I5y6VT5oOJAo8/HYZoTTafyX6+Ca6WWRj8u5ZZ38YJ4ajaK9L3b1CB0s6wMAqCahwW7GmxoMtzX6sq/G8n4oRjBZFKsbVa6vxxXMacNkMbQQ5MDhydKH2WqV4g/8sH9cFYzoCDjnvO12KKKDSZUFQnfu7yPl01epquBQRPxndRU60eJucYsEYAweWVb9pMj1Z4KeMDZ4snKOnR8XGoYhorXChvd6XkwJfUeCxNGDHYCS9Tg8jUa1opudNxyqJRfdUdDIKkLP0zDPPwHj1YWD7rWDeatz88gje7h4u2PEkdo+r3RZ8aEnAtK+7taUUMZ3hqYM9WX2dh988iUN9YXz+rPqsWv4MhFU0+GzTvgGoclsRSiNoXFRiQ5XbYkoe8mSJ8dIb6mfOP9YNBnG0n2gqosCjxC5jWbkL5zf7cVa9D4tL46kYp0bibYgKccEReA5Xra5GZZKpc4mdjFwNr+B5Dg0lNgxGNKi6gahmIKLpCKs6gjENI1ENwxENgxEVA2EV/aMtm3qCMZweicb/PxjFcFRDnbcw45lrvFbEtOK+WRQbp0XE1Wur8fyhPrxxfAiH+kLw2SS4J1XsqzqDXRbn5Q5moQk8B1ngZ2wDaiB3T48WmjKnBS5FRDCW+s20agClJvWdzwWLOLWTRbGhADlL5557LmRZhnB4F6T/uQUWRcYNv9uDJ945XZDjeebdXrxzOogbzqw1tedka7kT1W4Lduyf/bpCMR13dnRiZaUL5y4qSf0JSRiMwWAM1Z7pgxmPVQSXRqzBcRw2N5bgla6BtHacM9HR2Y9ajxXV7pkDrlBMR8ChZFy8xo227qn3xVMxzm0qQbXXglMjsbQunvlk5oCQZCpcClwWETHdAAODwPNQRB4OOd7hxO+QUOG0oMZjRUOJHYsDDrSWO7Cyyo2VlS6srvKgvd5XsFZUHosEWeSLvmil2Fy+qhIlNgk/fvEwDveFph0QEtUMuClAyxnbuFZv02GMzYsCvWLA8xyWljtT1lyw0bxvVxFPLrRIQsqnD4VWvGdvjmhvb8eTTz6J3zy8A0tXb0Bz2xrc9L9v4+uP7sOne0P49IbanI0YnswY3T2u81qx1cTdYyAekG1dUoqf7+xCTzAG/ywCiV+/ehS9IRXfvXhZVt0MhiIaaj3WpI/CFVGA1yYjrOopH5dvXuTDb147ho7Ofmxp9s/6mMaLaQZ2Hx1MK/87rOlY4nTAGAlm9T2tkoBlZS5UuqzYe2IIp0Zi8NmkomgZF9Nz36heEQVsbPDl9HvkEs9zqPZY0B1VERDn/+Nos1glAdeur8H3nnkPPIdp07aiujFlV5mYxy7x6Avp00YTmm7AIgmm5+MuZD6bjHKngv6wmrQAL6Tq8et/EQ9mEXgOiiRA042iPc7iPKo5pr29Hdd97ktYvnodfDYZP7l0Bf56WRl+9vIRfOPRfYio+ckRffJAD97tDeHTZ9bmJDC6qCUAgwGPz2IXuScYwy93H8X5TSVoq3RldRwxPXWf2kpXemOIV1a64baIpqZZvH58EBHNSHu8tJmPHz1WCe31Piwtc6A/HC/oKzQDLKtizIUi4FBgEYWC5ZSPRLVZTwsrpEuXV6DcqcBgSNLBwtz+22QiuywmHdYTVg34bfTmxGwtAQdiOktajB5WDVQWcf5xglsRES3i6w0FyDkgizxuuaAZXzy7AU8e6MENv9uD7uHsOiWkohsMd73UiUafDRcsLs3J92jw2dBSaseO/Zl3s/jZS52I6QyfO6shq2MYiWootStwpggqfTY5rU4WIs/hrAYfXjjUZ1pniI7OAYg8hzXVMxfoqaO7K2ZXGQs8h3qfDec0lsBjldA9nP7kJ7MxxsAD9Ig1DTzHobXMgcFw/lNkNIMhrOpoLLFhJKbj1EjU9LSjXJFFHp8eHTbU7J+uDzfL+VTEhcwmC0knmEY0Y05O0Ct2dkVEg8+G/tD0GyAGAHeRtncbz2UVizqtjALkHOE4DletqcZ/XtKKroEwrr7/New9MZSz7/end07jUF8Yn9lQm9OpOVuXBPBW9wiOZDD963BfCA/tPYmPrShHbZIiqD27d+I3P79zyqjmyUKqjkZ/6ilndkWEXRbTCgw3N5ZgMKLhjeODKV+bjo7OPqyqdKXctQrGctvE3SaLWF3txppqN8Kqjt5gLK03DWaKaAY8VpkKpNJU6lBQYpcwbML46Uz0hWNYUuZEU6kD5zb5sabaA1HgcGokioGwmvffm0x9eFkZ7r18JdZUu6f+R8ZRi7ccmqn4liHe3YGYr6HECo7DlCc+mm5A4efGYBanIkEr4msLXTVybFODD/devhIWScBn/nsPHn3bnF7C42kGw10vH0Gz347zTcqjTebCxaXggIx2kX/0/GFYJAGfPnP6kdKJUc2/+PHt+OwVH0kaJEdUHU5FTHvKWbXbEh/hnEJ7nReSwOFZE4aGnB6J4mBPCBvSSK+I6QZKc7y7wnEcylwWnN0YL+I7HcxvEV9Y1XO+xvmE4zgsLXMipOl560gSiulwyCJqRoteBZ5DwKmgvd6Hsxp8KHcq6A3Fu34ke5ReaBzHYUWFa0ptg6YbUCS+aHMc5wNZ4Kedppdor0fpVbmhiAJaAg70TWr7NhLTUeG2mD61NBcsIl/U/d/pqpEHjSV23LdtFVZUuHDLY/txx/OHst6RGQir2LHvFP7psf344N0v40h/GH+Th4LAMqeC1dVu7Nh/Oq0b+GvHBvHse724Zm01vEkKtcZGNRvGhFHNkw2NGyudDr9DRjr3c5ssoL3Oi/tfO4YvP/wWdnUNzDo4ealzAACwMUV7NyDeXj9VqohZZJHHsjIXNtb7IHAcTo3E8jJsRDfYnHjUV0xcFgm1Hiv685A/zhjDcFTD8nLntE+eXBYJrRXxCY8tAQfCqoFTI9Gi65SSTFQ34KYdzJyK90Ke+vGoZsBlkXL6RHOhq3JbYZ1Ut5CPjRezKGkMmikkunLkiccq4Y6PLsd/PP0ufrHrKA71hfEvWxen/e5aNxjePjWCFw/34cXD/Xjz5DAY4tNo2uu8OLepBJuzaJ2Wia0tpbj1yYPYd2oES8uST09jjOH25w4h4JDxyTOqkr4uMapZRWzCqObxVN2AMmmsdCpORYQscGlVyd5ywWL85rVjeHDPCTz7Xi+a/XZsO6MSW1sCo3/E6eno7EeJTUqSC/m+iKbDaRHzXt2dKOLrGgjj7VPDkHg+x6NI58ajvmLT5Lfj2GAEmsFy2omkL6Si3mdN+uY1QREF1PtsqPVY0RuK4d2eIE6NRCHxHNxWaVZvzDXdQExnUA0Dqs4wEtbgMHm9Mc2Ay023uVySBA4cz8V3jMf9HoRVPWUxNcmOwHNYVubArq5BWJzC6M9gbuQfA/EAmUtz8m0h0JUjjySBxze2NKHJb8f3n30X1///b+D7f92adMBCXyiGjs5+dBzuR0dnPwYjGjjEexJ/ekMtNtZ5sbRs+p2fXDq/2Y/vPP0uduw/PWOA/OSBHuw9OYxbLmiesUgmMar5+Sd3YNOWrWPT6MYbiKhYGshsrRzHodJtwfHBCDzWmYNcj1XC326sx3Xra7Bj32k88Pox/OufDuBHzx/CpSsq8PG2ipTBuW4wvHykH5safCl3uUOxeEFUIfA8hzqfDaUOGfu6R3BiOAqvVcrojUA6NINBFjgqkJoFiySg2W/HOz0jKM3RFLKYZoDnOTT5HWl/Ds9zKHUoKHUoGI5o6BoIoWsgAiDec3V8PurkAJgBo31POYBjsIoC7IqAUlmGQxFwRBvCYFg1tahLY8mnVBJzcBwHmyRAMxgk4f3rnmoAXupgkXOJuoWRqAaB5+C1yqZM0M0HjuPglOP960W++I6ZAuQ84zgOl6+qRJ3Xiq8/8jaufuA1fO/iZahX4gHFmyeH8eLhPnR09uOt7hEA8VG6ZzX4sLHOiw113pzs+BmMIaYbaY1jdVsknFXvw2P7T+MLmxqmDVpV3cAdLxzGohIbPrQ0dT/gtjXrUVtXB49/6mt1g4EDN6uxmWVOBYdHR9CmwyIK+MjyclzSWobdRwfxm9eO4d6dXbhv11Fc0OzHtjOqsLx8+jcF+06NYDCipdXeTTMYfDnuDZyKTRZxRrUbVcNR7D05jKimw2Viv9iIqlMFexZqvVZ09ocR1QzT37wAQH9Exeoq96wnHDotIpaVu9Dkd+DEUATv9YYwEFXBsekDYEUUoIg8ZCH+v8mFm/qwFe+E0nvikzYGKtDLA7skIBjTMfG9MA0IyQeO47Ak4MQLh/rA88CyQPJNq2Lktoo4NRyFKBff3ykFyAWyoc6LX2xbhS/94S3c+OBfsK7Chjd73sNQVAPPASsqXLixvQ5n1XvREnDkPLe4P6QiZjCUO/i0cny3LinFs+/14tVjg1hXM7Wd2YN7TuDoYAS3X9Ka9Q73QERFY4ltVjdy92gOnMFYRueQ4zisrfFgbY0HRwfC+O0bx/Hwm93Ysf80VpQ7se2MSmxp8k+4kXd09oMDcGbtzO3d2OixOIsgNzJRxOe0iHjuvT6oumHa7kNEM2Y1UIbEiQKPpWUOvHpsEGUZpBalYzCiotQuo8yELiqyyKPOZ0ONxzoaJHHTBsCpSAKH5lI79p0aNm3XnAEphwWR7NkUAf1hFTbEz7U+mipD5z4/3FYJNV4r3u0JpkyXKjYuRcTRgQiKMRmn8HfoBazeZ8MvLl+Jbz3+Dt4+OYTNi0qwsd6LM2s9pu7kpZIo1vLbJYRUPa286LMbfLBJAnbsOzUlQB6JavjZy0ewvsaTVrHaTBhj0I3kY6VTEXgOAYeCgZA664K4ao8VX968CDe21+EPb3Xjt68fxzf/uB+3Ow7hsrYKXLqiAh6rhI7OfiwJOFJeoMKqAa+1uKYc2WQRKytd2H10EGUO2ZQKaIMxavGUpTKnAq81/vjUrHOpGwxRzcCZtU5TK915nsu66LTKbcHBnqApb9R0g0ES+FnvkJP0OWRhQtFvePTp0VzopDBfNPntiGk6HMrcelNilYSibWRBd68Cc1kkfP/DrRjo6Z42vSAfBsIqmv122GQBrx0fTCtAtkgCzm0qwZMHevDV85omPAL+xStdGIxo+MLZDVlfIAcjGqpnGCudjkqXBSeGosj2wZNdFrFtVRU+sbISLx7ux29eO4Yfv9iJe17uwoUtpdh7YghXr61J+XVCqo66JP2gC6ncZUGtJ4oTQ9GsUyMSu+T0iDU7ibZvLx7qg10WTAk4+sIxtJQ6YC/CNy+SwKOl1I43u7PfRY7pBlxFuMb5SBEnBjkRzUDDHNvJnOuskoA1NdltSBVCvEalOENkemu9wKm6AYHnUOO1wmeTwQFptzj7QEsAIzEdLx5+v3/wyeEo7n/tOD6wJIAlgfSLf5KJ6UbWwaTHKoHjmGl9ZXmOw6YGH3586Qr89lOr8cGlATz+zmnoDDirIfUFymCAp0iLV5aUOSGLfNZT1KK6AaciFtUu+VzlsUqo9lgwGMm+7VsopsMmiaibZiRzsahwWSALQtYTtqKaAZeVAuR8iLd6e//6ajCWtxaWZG6L90IuzicNdPda4AYiGlpK7WOPIgMOBcE0g6N1tR54rRJ27D899rE7OzphgOFvN9ZlfWwjUQ0ldjnrdBNZ5OG1ygir5g85WFRixzf/qhmPXL8eP/nYCqyqnGaS1zi6wSDwgKNIm+dLAo9VVW6MxDToWfRJjqiUf2ym5lIHVINl9TNhjGE4pmFFRf4732RCFHgs9tsxkOE0wT27d+LeO74/NmhINWgHOV9kkZ/QzpbjQANCSFpEgYci8dCM4htCRAHyAhbVDCgCj0r3+zu01W4rQmp6AbLIc7hgsR/PvdeLkaiGd06P4H/f6sa2VZWz6jgxWUjVsahk5n7C6ap2W9Je12x4rNK0xYqThVUdpQ6lqEcve6wSWkod6AnFZv01VINRiycTWUfbvmUzPKQvrKLWk7rncTGocFtgEfm0RsUD70/j/Mn//ff3p3EyKhLLl/HDQmKaAZskUu43SZtbEbN+YpQL9Bu8gA1GVCwJ2CfsJnlt8ab/6Tbu3toSQExnePpgL370/GE4FRHXrkudh5tKZLRY0GdSkOW1SUXRjDys6Sh3FH+AUu+zwW+Ts3qsT/nH5qr12iAJ/KxuJDHNAId4l4i5QOA5LAnY0/79G5vGqevvT+PkGPXgzhOBj3cu0QyGsKbDb6c3xyR9TouImF74+/NkFCAvUIkAtMw5cadXEniUOxWMRNN7vLmiwokqlwU/7TiMjs5+XHdmjSkdOAajGpr9NtOqoG2yCKcipr0jlSsMXF47lMwWz3NYUemCprOMAzLdYBA4aq9lNkngsTRgx8As3rT0h1UsL3fkfXJjNsqcFtikiWN0k0lM4xQEAaIkY/WGs8CBg0I58HljU8TR4TBGwXu8k7nFqYjQKEAmxWIoqmFpmWPaR/1VbgsiaQZFHMfhoiWl6B6JodKl4BNtlVkfm6obkAUeAWf2aRrjVbmtGIllltdoJk03oPAcbHNkZ9UqCVhZ6UJfOJZRgWNY1VFioxZPuVDmtMBtlRDM4Pd4KKKi1CGj3IS0p3zieQ4tAQeG0shFTkzjvPHL38BP7n8IS1atg0MRijqVab6xSzzU0SCH2juSTFgkAeAoQCZFIBjT4LZKSYuoPFYJAs+nXRD0oaUBKAKPL5zdYEre2WBEQ7PfbnohUYldgl7ANIugqqPcpcypwLHMZUGd14a+UPq7ljQgJHd4nsPSgAMjMT2tNy26wRDWDCwtM7fncb4EHArssohIGvUDbWvW49rPfQlta9YjplGBXr7ZR0cG84iPniYkXfFpl8V3faIAeQEaiWpYEnAkvWGKAo9Kl5L2bmud14Zn/rYdf9VcmvWxxcdKw5Qiv8mcigiF56HphUmziGoMpSZPRMuHloADSgat3xgYXDkYh07ivDYZlS4Fg2nsrMZ7Htvn7I4ez3NYWubAYJopXwlR3YBx7RLCAAAYlUlEQVR7DqQyzSc2OT5u2mOVaOeeZEQReYhC8f3OUIC8wAxHNJQ6lJQ5YpVuS0b5umaNJx6MqKjzzW6sdCocx6HKY8Vwhjdb874/imK8dKZm0/qNCvRya3GpAzHdmPHnEVZ1WEUBdd7i7XmcDr9dhlsRM+rNzYA5k8o0X8giD9Vg9PSIZIzjODiK8O+VAuQFhDGGkKpjcWnqAR5uS3wUspZF39WMMUAzgBpP7nIlAw4Zaj7XNCqqGbDLwpytqndbJSwtc6I3Reu3mGbALoumvWEi07PJIppmaPvGGMNQRMOKStecH9bCcfFc5Ezf2FKRaH7JAg+7zMNNT4/ILBRjStTcvnKSjAxGNFS6lbQuYALPodptSbubhRlGVA2VLgW2HDaYd1kyy682Syimodw599Irxqv1WOG3yxiYoRdvWNPhpwr2vKj32SDw3LRdRvrDKmpHp2POByV2GR5bBsWJjFq85Zss8HAqEj09IrNSjClRFCAvEIwxxHQDTf70xz+XOxXE8pivq2oM9TkegSvwHMqdckZdAMygGvGb/FzG8xyWV7hgsOSt31TdgG+Or3OuiLd9c0xp+6aO/s3OlZ7H6eA4DksCjrTesKu6AaskFPW0wPlIEjjUeiz0xoTMik0WIBbZ3ywFyAvEQCQ+RSuTYh23RYo3f89DkDwS1eCxSnl5PFfhSr+NnRkYixcezsX848mskoC2iuSt3wxG+cf5VOGywDkpP7cvpGJZmXNO9TxOh9cqwe9I3aM9qhlUJFoAHMeh3qTJp2ThsUgCJL64QtLiOhqSEwZj0HSGRn9mFy+e51DjsWIox2kWjDEEVR21XmvqF5vAbZHAcciot282IpoBj02aN3m5ZS4LGnxTW78ZjEHgqcVTPvE8h2XlTgxF4z+L4YiGEruESvfc6nmcDo7j0Oy3I5iiWC+mG3DPgzejhCwkFpGHw1Jc9475cccmM+oPqWgosc+qaKXMqSDXm61DUQ0VTiVvrahkkUeJTUYojd6qZgip+pzPP55scakDFkmYkKoSUQ34bNTiKd98NhkVTgv6QzGENQOt5a452fM4HV6bjIBTwfAMLe50xuZsWztCFipR4Iuu4w4FyPNcogtFvW92u7MuiwiLxI/lNZqNMYaIaqA5jc4aZqpyW/IWIOsGg3eePfIVBR6rqlwIxoyx37GwqsNvn19vBOaKloADUZ2hyW+b98Fhs9+OsDbToBQOFolubYSQ7NBVZJ4bCKto8ttnnY/IcfHCi1z1Dh6IqKjzZpYbbQavTQZjud9lMxiDwHHzMmhxWSQsK3OMtX4zEH9DRfLProjYUOdFQ46LXIuB2yqhzKEkT/1iDJZ5ln9NCMk/CpDnMVU3IPAcarLM7Q04LDnph2wwBlVnaCjJ/03dKglwKQIiWm53kUMxHX6HPG8r6mu9VgQcylgnBSrQK5wSuzznex6nq7nUgYhmTNlF1g0GUeBzMmiIELKw0FVkHuuPqGgptWddHOZQBNgkIaPJeunoC6loLLHntO/xTKo8VoxEcxsgh1Vj3uUfj8dxHJaXO6Eb8XGh861zAilOTouIKpdlyrjtmG4U5cABQsjcQwHyPBXVDFgEAZXu7DtDcByHOp/N1DSLbHOjzVBik2HkupMFF09FmM8skoDVVS7U5nACIiGTLfLbEdMn7iJHNYMmuRFCTEEBskk8FhHDUT3vE9qSGYyoWBKwm/Zov9RubjA5EFbRnEVutBkcSnz0c64KEDWDQeK5BZF24HcoWJTBEBpCsuVQRNR4rBMmO6o6ozx4QogpKEA2Sb3PhqUBB04HYzkLuNIVUXXYZRFlTvN29OyKCKcimpKza1ZudLY4jkOlK3fjtEMxDWVOZd623CKk0Bp8NsQM9v6bd47Nqp0lIYRMRgGySTiOQ6PfjtVVLvSH1ZwXf81kMKphScBuej/aOq85Obv9ERWLTciNNkPAIUPN0a5/RDcQcMzf/GNCCs2uiKj3WTGYGLfNOFioQI8QYgK6kpiswm3FmXVeBKP6hCEK+RKMxUc2l+YgMCsxIc0ikRtdZUJutBlcFgkCz+UkNYZjHJz0uJeQnGrw2aHpDJrBwPHxYlFCCMkWXUlywGeT0V7vg27g/Z2NPBmJalgScOTksb5NFuGxSghnMWDD7NzobAn8aJqFyW9mYpoBq8TT415CcswqCaj32XFqJAqnLFJKEyHEFBQg54jTImJDvReKwKMvlJ8geTiiodShwGeTc/Y9aj3WWQeTuciNNkO5UzG9hV1I1VHuKq51EjJf1fus4DnAbaUnNoQQc1CAnENWScD6Oi+8VhGng9EZRqNmjzGGsKZjcY5HNpfYZTCGWa0lV7nR2XJbJXDgTP35xHQDfnvu3qgQQt5nkQS0BBzzbqQ7IaRwKEDOMUngcUa1B9VuK06NxHLSd9dgDL0hFRUuJec9QC2SgBK7jFCGaRa5zI3OliTwKHXICMbMK6zkOMBJAwsIyZsmvwMV9NSGEGISCpDzQOA5tJY70Vwaz5Mza2xzWNVxOhhFX0hFuVNBS8BpytdNpcZtyThAzmVutBkqXUrGa0omoupwKRKNuyUkz4r1+kIImXtoiytPOI5Dc6kDVlHAnpND8FpmF0BpuoGhqAaNAS5FQFuFC367ktdgrMQe3wVmjKV1Q8pHbnS2vDYZGE2zyPYmOxLLfaoLIYQQQnKHAuQ8q/ZaoUg8dncNwKGIaXU5YIxhOKohohmQBR4NJTaUOy1wFOgRvizyKLUrGIlqKY+BMYaQquOManeejm52LJKAep8Vh/tCEHgObosEcZa50gZj8NooF5IQQgiZqyhALoBSh4L2eh9e6RqAprOkvXIjqo7h0Y4R5U4LajxWeK1SURS51Xis2H10EKlSigcjGirduc+NNsPSMifqfTYcHQjjUF8YBjPgzjBVwmAMPOUfE0IIIXMa3cULxG2VsLHei11dg+gPx5AIeYshhSIdXpsEDomAcPqAnTGGmG6gyT930g2skoDmUgfqfTZ0D0VxoDeIgYgKhyzCJqfe7Q+rOvx2pWj6PBNCCCEkcxQgF5BNFnFmnQevHxvEkdMqYiNRSAKPep8NFa7CpVCkQxJ4lLsUDITUpDvgAxEVtR5rUa8jGUngUe21otJtQW8ohgM9QXQPR2GReLiU5MMIwqqBRSXF16mDEEIIIembe5HLPKOIAtZUeyCGB1Bf4y2aFIp0VLstODEUgXOaXyPdYNB0hka/vQBHZh6e51DqUFDqUDAQVtHZF8LxoShEHnCPjqkej4HBZSn+dBJCCCGEJEcBchEQBR4VLgtK5thgCY81HiBOl2YxEFbRUGKfV6OWPVYJnio3mks1dA1EcLgvBAYGj0WCJPDQDQaB4+BQ5s+aCSGEkIWIAmQya6LAo9JlwamRKNzjdk0TfZ7rfdZCHVpO2WQRLQEHGnw2nBiK4L3eEPrDKniOQ4VLoV6shBBCyBxHATLJSoXLgq6ByISPDYRVNPvtUMT5vZMqizzqfDZUe6zoGYni3b4QTfIihBBC5oGCtEa4+eab0dbWhlWrVuHCCy/E8ePHp33d1q1b4fF4cPHFF+f5CEm6PFYJosBBH901VnUDPM+hxjs/d4+nI/AcylwWbKz3FeUobUIIIYRkpiAB8k033YQ9e/bg9ddfx8UXX4x/+Zd/Sfq6//qv/8rz0ZFMCDyHKpeC4Wi8X3N/RMWSUjskobja0hFCCCGEpKsgUYzL5Rr752AwmDRnc8uWLXA6nfk6LDJLFS4LYrqBqGbAIgiodC+c3WNCCCGEzD8Fy0H+5je/iV/+8pdwu914+umns/56d911F+666y4AwMmTJ5OmbRSr06dPF/oQZo0xhujgALp6DSwNONB9MjarrzOXz0G2FvLaExb6OaD10/oXuoV+Dmj9xbX+nAXIf/VXf4WTJ09O+fitt96KSy65BLfeeituvfVW3Hbbbbjjjjvwz//8z1l9v8985jP4zGc+AwBYu3YtKisrs/p6hTAXjzlhRHKjeziK5Q2+rPo4z+VzkK2FvPaEhX4OaP20/oVuoZ8DWn/xrD9nAfITTzyR1uuuvPJKfPCDH8w6QCaFVee1otJlmTNDTgghhBBCkilIDvKBAwfG/nn79u1YsmRJIQ6DmMgiCUlHThNCCCGEzCUFCZC//vWvY/ny5Whra8Pjjz+O22+/HQCwa9cu3HDDDWOvO/vss/Hxj38cTz75JKqrq/HYY48V4nAJIYQQQsgCUpAtvwcffHDaj69duxZ333332L8/99xz+TokQgghhBBCABRoB5kQQgghhJBiRQEyIYQQQggh41CATAghhBBCyDgUIBNCCCGEEDIOBciEEEIIIYSMQwEyIYQQQggh41CATAghhBBCyDgUIBNCCCGEEDIOBciEEEIIIYSMQwEyIYQQQggh41CATAghhBBCyDgUIBNCCCGEEDIOBciEEEIIIYSMwzHGWKEPwmx+vx/19fWFPoyMnD59GqWlpYU+jIJayOdgIa89YaGfA1o/rX8hrx+gc0DrL8z6Dx8+jJ6enikfn5cB8ly0du1a7Nq1q9CHUVAL+Rws5LUnLPRzQOun9S/k9QN0Dmj9xbV+SrEghBBCCCFkHAqQCSGEEEIIGUf41re+9a1CHwSJW7NmTaEPoeAW8jlYyGtPWOjngNZP61/oFvo5oPUXz/opB5kQQgghhJBxKMWCEEIIIYSQcShAJoQQQgghZBwKkGepq6sL5513HpYtW4bW1lbcfvvtAIC+vj5ccMEFaG5uxgUXXID+/n4AwL59+9De3g5FUfC9731vwtf6z//8T7S2tmL58uW44oorEIlEpv2e9913H5qbm9Hc3Iz77rsPADA8PIxVq1aN/c/v9+OLX/xiDlf+vkKcg61bt8Lj8eDiiy+e8PE77rgDTU1N4Dhu2n6GZjNz7bfffjuWL1+O1tZW/OAHP0j6PXfs2IGWlhY0NTXh29/+9tjHr7/+eqxcuRJtbW247LLLMDIykoMVT1RM6z/77LPHfv8rKyvxkY98JAcrnqoQ5+C6665DIBDA8uXLJ3z8d7/7HVpbW8HzfN7aJGW6/l//+tdoa2vDihUrsHHjRrzxxhtjXyvZz3ay6a6BQPy6sHLlSrS2tuLGG2+Erus5WvX7imX9c+keYMY5KJZ7AGDu+pP9bU82l+8DuVx/Tu4DjMzK8ePH2e7duxljjA0NDbHm5mb25ptvsptuuonddtttjDHGbrvtNvbVr36VMcZYd3c327lzJ/vGN77Bvvvd7459naNHj7L6+noWCoUYY4x9/OMfZ/fee++U79fb28saGhpYb28v6+vrYw0NDayvr2/K61avXs2effZZs5c7rXyfA8YYe+KJJ9jDDz/MPvShD034+KuvvsoOHTrE6urq2OnTp81e6hRmrf0vf/kLa21tZcFgkKmqyrZs2cIOHDgw5ftpmsYaGxvZu+++y6LRKGtra2NvvvkmY4yxwcHBsdf9wz/8w9j3z6ViWv94l156KbvvvvtyseQp8n0OGGPs2WefZbt372atra0TPv7WW2+xffv2sc2bN7NXXnklF8udItP1v/DCC2PXrEcffZStX7+eMZb+z3ama2Dib8AwDHbppZey+++/P7eLZ8W1/vGK+R6Q7TlgrHjuAYyZt37Gkv9tjzfX7wO5XP94Zt0HaAd5lioqKrB69WoAgNPpxNKlS3Hs2DFs374d11xzDQDgmmuuwUMPPQQACAQCWLduHSRJmvK1NE1DOByGpmkIhUKorKyc8prHHnsMF1xwAXw+H7xeLy644ALs2LFjwmveeecdnDp1CmeffbbZy51Wvs8BAGzZsgVOp3PKx88444y8Tk80a+1vv/02zjzzTNhsNoiiiM2bN+P3v//9lO+3c+dONDU1obGxEbIsY9u2bdi+fTsAwOVyAQAYYwiHw+A4LmfrTiim9ScMDQ3hqaeeytsOcr7PAQCcc8458Pl8Uz6+dOlStLS0mLm8lDJd/8aNG+H1egEAGzZswNGjRwGk97MFZr4GJv4GNE1DLBYryr+BXK4/odjvAdmeA6B47gGAeesHkv9tjzfX7wO5XH+CmfcBCpBNcPjwYbz22ms488wz0d3djYqKCgBAeXk5uru7Z/zcqqoqfOUrX0FtbS0qKirgdrtx4YUXTnndsWPHUFNTM/bv1dXVOHbs2ITXPPDAA7j88svz8ocxWT7OQbHKZu3Lly/Hc889h97eXoRCITz66KPo6uqa8rpUP/9rr70W5eXl2LdvHz7/+c+btLL0FMP6AeChhx7Cli1bxm4U+ZSPc1DMMl3/Pffcgw984AMA0vvZpvO6iy66CIFAAE6nE5dddplpa0tHMawfmFv3gNmcg2KWzfrTNZ/uA7lYP2DufYAC5CyNjIzgYx/7GH7wgx9M+YFwHJfyQtXf34/t27fj0KFDOH78OILBIH71q1/N6lgeeOABXHHFFbP63GwU0znIt2zXvnTpUnzta1/DhRdeiK1bt2LVqlUQBCHj47j33ntx/PhxLF26FL/97W8z/vzZKpb1A8D9998/J3//zTwHhZDp+p9++mncc889+M53vmPqcTz22GM4ceIEotEonnrqKVO/9kyKZf3A3LkH5PIcFEKxrH+u3Ady+fM38z5AAXIWVFXFxz72MVx55ZW49NJLAQBlZWU4ceIEAODEiRMIBAIzfo0nnngCDQ0NKC0thSRJuPTSS/Hiiy/i5ZdfHks4f/jhh1FVVTVhV+no0aOoqqoa+/c33ngDmqblvcl2Ps9BsTFj7UC8uGL37t3485//DK/Xi8WLF6Orq2ts7T/96U9T/vwBQBAEbNu2DQ8++KCJq0yumNbf09ODnTt34kMf+pDJq5xZPs9BMcp0/Xv27MENN9yA7du3o6SkBACS/mwzvQYCgMViwSWXXJL08bzZimn9c+UekM05KEZmrD+Z+XgfyOX6Tb8PZJ3FvEAZhsE+9alPsb//+7+f8PGvfOUrE5LTb7rppgn//Z/+6Z8mFOi89NJLbNmyZSwYDDLDMNjVV1/NfvjDH075fr29vay+vp719fWxvr4+Vl9fz3p7e8f++9e+9jV2yy23mLnElPJ9DhKefvrpKQUaCfkq0DBr7YzFi7cYY6yzs5O1tLSw/v7+Kd9PVVXW0NDA3nvvvbHihL179zLDMMYKugzDYF/+8pfZl7/8ZdPWmUyxrD/hJz/5Cbv66qtNWVu68n0OEg4dOpS0kCWfRXqZrr+zs5MtWrSIvfDCCxNen+pnm5DsGjg8PMyOHz8+9rU+8YlPsB/96Ee5WPIExbL+hLlwD8j2HCQUwz2AMfPWnzDT3zZjc/8+kKv1J5h9H6AAeZaee+45BoCtWLGCrVy5kq1cuZI98sgjrKenh51//vmsqamJbdmyZewCduLECVZVVcWcTidzu92sqqpqrOr0lltuYS0tLay1tZVdddVVLBKJTPs977nnHrZo0SK2aNEi9vOf/3zCf2toaGBvv/12bhc9SSHOwaZNm5jf72cWi4VVVVWxHTt2MMYYu/3221lVVRUTBIFVVFSw66+/fs6sfdOmTWzp0qWsra2NPfHEE0m/5yOPPMKam5tZY2Mj+7d/+zfGGGO6rrONGzey5cuXs9bWVvbJT35yQjXzfF9/wubNm9kf//jH3C14GoU4B9u2bWPl5eVMFEVWVVXF7r77bsYYY7///e9ZVVUVk2WZBQIBduGFFxbd+q+//nrm8XjGXrtmzZqxrzXTz3a86a6BJ0+eZGvXrmUrVqxgra2t7HOf+xxTVTW3i2fFs/6EuXAPMOMcFMs9gDFz15/sb3uyuXwfyNX6E8y+D9CoaUIIIYQQQsahHGRCCCGEEELGoQCZEEIIIYSQcShAJoQQQgghZBwKkAkhhBBCCBmHAmRCCCGEEELGoQCZEELmuW9961v43ve+V+jDIISQOYMCZEIIIYQQQsahAJkQQuahW2+9FYsXL8amTZuwf/9+AMAPf/hDLFu2DG1tbdi2bVuBj5AQQoqXWOgDIIQQYq7du3fjgQcewOuvvw5N07B69WqsWbMG3/72t3Ho0CEoioKBgYFCHyYhhBQt2kEmhJB55rnnnsNHP/pR2Gw2uFwufPjDHwYAtLW14corr8SvfvUriCLtjxBCSDIUIBNCyALxyCOP4O/+7u/w6quvYt26ddA0rdCHRAghRYkCZEIImWfOOeccPPTQQwiHwxgeHsYf/vAHGIaBrq4unHfeefjOd76DwcFBjIyMFPpQCSGkKNEzNkIImWdWr16Nyy+/HCtXrkQgEMC6devAcRyuuuoqDA4OgjGGL3zhC/B4PIU+VEIIKUocY4wV+iAIIYQQQggpFpRiQQghhBBCyDgUIBNCCCGEEDIOBciEEEIIIYSMQwEyIYQQQggh41CATAghhBBCyDgUIBNCCCGEEDIOBciEEEIIIYSM8/8AjzGwY8QlKEMAAAAASUVORK5CYII="/>
          <p:cNvSpPr>
            <a:spLocks noChangeAspect="1" noChangeArrowheads="1"/>
          </p:cNvSpPr>
          <p:nvPr/>
        </p:nvSpPr>
        <p:spPr bwMode="auto">
          <a:xfrm>
            <a:off x="307974" y="7937"/>
            <a:ext cx="1802179" cy="180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39" y="1704273"/>
            <a:ext cx="5014974" cy="2701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52" y="1704273"/>
            <a:ext cx="4512816" cy="44954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627" y="4783415"/>
            <a:ext cx="5782570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빈도수 그래프는 증가하였고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그래프를 분석한 결과 부정적인 감정이 증가하고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함께 호텔 내의 서비스를 제대로 받지 못하는 것에 대한 불만이 증가하고 있는 것을 알 수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3AE035-81A3-4217-8ACD-07D5A77760D2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9E925-3137-4549-910B-5E87B6D0D39D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6D7243-465C-45B6-B6CD-E2B8E4579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AC7DB1-6CA6-4131-8530-C6701662F7E7}"/>
              </a:ext>
            </a:extLst>
          </p:cNvPr>
          <p:cNvSpPr txBox="1"/>
          <p:nvPr/>
        </p:nvSpPr>
        <p:spPr>
          <a:xfrm>
            <a:off x="622627" y="1235890"/>
            <a:ext cx="578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Topic 9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637BA-844C-4C94-82D1-72A928BBE53A}"/>
              </a:ext>
            </a:extLst>
          </p:cNvPr>
          <p:cNvSpPr txBox="1"/>
          <p:nvPr/>
        </p:nvSpPr>
        <p:spPr>
          <a:xfrm>
            <a:off x="2515494" y="4362834"/>
            <a:ext cx="1996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BFDCC2-B9DE-43F7-BB68-99B2C3A6A6DA}"/>
              </a:ext>
            </a:extLst>
          </p:cNvPr>
          <p:cNvSpPr txBox="1"/>
          <p:nvPr/>
        </p:nvSpPr>
        <p:spPr>
          <a:xfrm>
            <a:off x="7487952" y="6199741"/>
            <a:ext cx="332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증감 및 계절성 등 상세정보 그래프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A7CEC9-0EA0-4D26-97BE-4A4B565EF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79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0763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959" y="1313058"/>
            <a:ext cx="11887200" cy="5274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관심도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언급비율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증가했지만 감성점수는 크게 변화하지 않은 토픽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토픽</a:t>
            </a:r>
            <a:r>
              <a:rPr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바다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전망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오션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야경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아침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뷰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위생관련 토픽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관련 토픽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감성점수 변화가 힘든 토픽인 것으로 파악되는 토픽들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짧은 시간 내에 바뀌지 않는 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야경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 같은 토픽 및 보통 부정적인 리뷰가 발생하는 위생 관련 토픽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언급 비율의 증가만으로 주의 깊게 볼만한 결과 존재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방에 있는 시간이 늘었다 등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관심도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언급비율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큰 변화가 없지만 감성점수는 변화한 토픽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토픽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침구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응대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프론트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분위기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 관련 토픽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주제에 대한 불만보다는 전반적인 리뷰의 부정적으로 변화한 감성점수의 영향을 받았다는 것을 알 수 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관심도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언급비율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크게 증가하고 감성점수 역시 크게 변화한 토픽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토픽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사우나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야외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</a:t>
            </a:r>
            <a:b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번 토픽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응대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전화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소음 관련 토픽</a:t>
            </a:r>
            <a:endParaRPr lang="en-US" altLang="ko-KR" sz="2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 시설 이용 제한에 따른 불만과 비대면 서비스 전환에 의한 고객요청 응대 등에 불만이 있음을 알 수 있음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DE80BF-ED47-4BEB-AD9D-63DC69EF359A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CBB58-B7B1-42E1-9909-10D997CC59AA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감성분석</a:t>
            </a:r>
            <a:r>
              <a:rPr lang="en-US" altLang="ko-KR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_</a:t>
            </a:r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분석 결과 정리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63E3E59-21B9-4125-A1DF-55C2D8E4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23216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C6BAA2B-1355-4183-99E3-BA233EF3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84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0763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784" y="3220020"/>
            <a:ext cx="9003808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 및 중저가 브랜드 호텔들의 특징으로는 대부분라운지와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레스토랑이 존재하며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수영장은 대부분 존재하지 않음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4,5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및 브랜드 호텔 역시 수영장 관련해서 고객의 니즈를 채워주지 못하고 있고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대체할 만한 이벤트를 통해 고객을 유치하고 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7A99E1-ABA8-4C41-8991-A7F6A087D1AD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0E46F-545A-4F7B-8376-3725938571A7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 및 서비스 전략 제안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E3A34E-327B-42DC-BFCE-409CA004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885563-6F2E-401D-BC95-D7909918CBA3}"/>
              </a:ext>
            </a:extLst>
          </p:cNvPr>
          <p:cNvSpPr txBox="1"/>
          <p:nvPr/>
        </p:nvSpPr>
        <p:spPr>
          <a:xfrm>
            <a:off x="1383604" y="5373822"/>
            <a:ext cx="10501092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수영장을 대체할 시설이나 이벤트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 내 캠핑 등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필요성과 </a:t>
            </a:r>
            <a:r>
              <a:rPr lang="ko-KR" altLang="en-US" sz="2000" dirty="0" err="1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서비스가 강화되어야 함을 알 수 있음</a:t>
            </a:r>
            <a:b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토대로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 및 중저가 브랜드 호텔에 대한 경쟁력 강화를 위한 전략을 제안하게 됨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402E24E-1F40-463C-9EB2-65AB902FB524}"/>
              </a:ext>
            </a:extLst>
          </p:cNvPr>
          <p:cNvSpPr/>
          <p:nvPr/>
        </p:nvSpPr>
        <p:spPr>
          <a:xfrm>
            <a:off x="610048" y="5501859"/>
            <a:ext cx="742193" cy="7211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180A9-CFB8-4F5B-8FE2-C1056B3B11EA}"/>
              </a:ext>
            </a:extLst>
          </p:cNvPr>
          <p:cNvSpPr txBox="1"/>
          <p:nvPr/>
        </p:nvSpPr>
        <p:spPr>
          <a:xfrm>
            <a:off x="622627" y="1633370"/>
            <a:ext cx="11421385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 이용객들이 전반적으로 룸에서 보내는 시간이 길어져 룸 컨디션과 소음 및 뷰 등에 더욱 예민하게 반응함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 내의 부대시설 이용에 대한 불만이 증가함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전환에 의한 고객 요청 응대에 대한 불만이 증가함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A5773E-6386-49F2-A416-4608BDF4642D}"/>
              </a:ext>
            </a:extLst>
          </p:cNvPr>
          <p:cNvSpPr txBox="1"/>
          <p:nvPr/>
        </p:nvSpPr>
        <p:spPr>
          <a:xfrm>
            <a:off x="610048" y="1193095"/>
            <a:ext cx="6558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762384-1989-477C-A6A0-8B25352F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362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0763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068" y="1149502"/>
            <a:ext cx="1165194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 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및 중저가 브랜드 호텔의 금전적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환경적인 면을 고려하여</a:t>
            </a:r>
            <a:r>
              <a: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 가지의 서비스 전략을 제안</a:t>
            </a:r>
            <a:r>
              <a: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하게 되었음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7A99E1-ABA8-4C41-8991-A7F6A087D1AD}"/>
              </a:ext>
            </a:extLst>
          </p:cNvPr>
          <p:cNvSpPr/>
          <p:nvPr/>
        </p:nvSpPr>
        <p:spPr>
          <a:xfrm>
            <a:off x="0" y="1"/>
            <a:ext cx="1245256" cy="10763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5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0E46F-545A-4F7B-8376-3725938571A7}"/>
              </a:ext>
            </a:extLst>
          </p:cNvPr>
          <p:cNvSpPr txBox="1"/>
          <p:nvPr/>
        </p:nvSpPr>
        <p:spPr>
          <a:xfrm>
            <a:off x="1467033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 및 서비스 전략 제안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E3A34E-327B-42DC-BFCE-409CA004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53265"/>
            <a:ext cx="1081265" cy="10209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BB48A-2079-4A75-8A4E-A32D0524BB05}"/>
              </a:ext>
            </a:extLst>
          </p:cNvPr>
          <p:cNvSpPr txBox="1"/>
          <p:nvPr/>
        </p:nvSpPr>
        <p:spPr>
          <a:xfrm>
            <a:off x="722394" y="4061415"/>
            <a:ext cx="3220374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객실 내에서 즐길 수 있는 이벤트나 시설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객실 내 미니 수영장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각종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OTT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 비서 등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제공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D78DD-F090-4C23-9DC5-992DCD412958}"/>
              </a:ext>
            </a:extLst>
          </p:cNvPr>
          <p:cNvSpPr txBox="1"/>
          <p:nvPr/>
        </p:nvSpPr>
        <p:spPr>
          <a:xfrm>
            <a:off x="4700049" y="4403030"/>
            <a:ext cx="2749859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각종 패키지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(VR,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테마 호텔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드로잉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북 호텔 등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런칭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076EF2-B20D-4088-9615-5B60FED9647B}"/>
              </a:ext>
            </a:extLst>
          </p:cNvPr>
          <p:cNvSpPr txBox="1"/>
          <p:nvPr/>
        </p:nvSpPr>
        <p:spPr>
          <a:xfrm>
            <a:off x="8291708" y="4195282"/>
            <a:ext cx="3220375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강화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UI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등이 존재하는 메신저 어플리케이션을 통한 서비스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룸 서비스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체크인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아웃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제공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B3E1BB-B9A5-4656-A93E-416063C40DE2}"/>
              </a:ext>
            </a:extLst>
          </p:cNvPr>
          <p:cNvSpPr txBox="1"/>
          <p:nvPr/>
        </p:nvSpPr>
        <p:spPr>
          <a:xfrm>
            <a:off x="702527" y="5632880"/>
            <a:ext cx="1064395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세 가지를 중심으로 호텔 시스템을 런칭한다면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호텔의 금전적 및 환경적인 면에서도 큰 무리가 가지 않을 것이며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4,5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및 브랜드 호텔과는 다른 차별화된 전략을 내세울 수 있다고 판단됨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A0B74DF-A26B-4F9F-94CB-989A1A61D762}"/>
              </a:ext>
            </a:extLst>
          </p:cNvPr>
          <p:cNvSpPr/>
          <p:nvPr/>
        </p:nvSpPr>
        <p:spPr>
          <a:xfrm>
            <a:off x="532849" y="1888460"/>
            <a:ext cx="3484159" cy="3651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8AC9167-D93D-47DB-B996-5FC9FEF995E9}"/>
              </a:ext>
            </a:extLst>
          </p:cNvPr>
          <p:cNvSpPr/>
          <p:nvPr/>
        </p:nvSpPr>
        <p:spPr>
          <a:xfrm>
            <a:off x="4260970" y="1888460"/>
            <a:ext cx="3592173" cy="3651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B8A4388-F628-48D6-BACD-5EDA4895C020}"/>
              </a:ext>
            </a:extLst>
          </p:cNvPr>
          <p:cNvSpPr/>
          <p:nvPr/>
        </p:nvSpPr>
        <p:spPr>
          <a:xfrm>
            <a:off x="8097105" y="1888460"/>
            <a:ext cx="3592173" cy="36652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A6FCADE-1316-4BCD-9538-4592BA24D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09" y="2042455"/>
            <a:ext cx="1945437" cy="194543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F29FF76-5ACA-476E-9233-D348A9CD6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39" y="1941264"/>
            <a:ext cx="1100607" cy="110060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8F2A16D-201D-4BC9-B0D4-ACF9927EC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807" y="2476357"/>
            <a:ext cx="1760767" cy="17607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6885758-5356-4A2E-A0E9-0BE3D9C47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971" y="1957802"/>
            <a:ext cx="2236016" cy="2236016"/>
          </a:xfrm>
          <a:prstGeom prst="rect">
            <a:avLst/>
          </a:prstGeom>
        </p:spPr>
      </p:pic>
      <p:sp>
        <p:nvSpPr>
          <p:cNvPr id="45" name="슬라이드 번호 개체 틀 44">
            <a:extLst>
              <a:ext uri="{FF2B5EF4-FFF2-40B4-BE49-F238E27FC236}">
                <a16:creationId xmlns:a16="http://schemas.microsoft.com/office/drawing/2014/main" id="{2E7A17BC-5822-4840-93A5-467CDD36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52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0DA6-60C1-477F-B1BF-D636C43AAAA6}"/>
              </a:ext>
            </a:extLst>
          </p:cNvPr>
          <p:cNvSpPr txBox="1"/>
          <p:nvPr/>
        </p:nvSpPr>
        <p:spPr>
          <a:xfrm>
            <a:off x="5770813" y="3460659"/>
            <a:ext cx="501502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해외여행을 가지 못하는 환경으로 인해 국내 여행객이 증가하면서 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단순히 여행을 가는 목적이 아닌</a:t>
            </a:r>
            <a:r>
              <a:rPr lang="en-US" altLang="ko-KR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호텔에 머물며 호텔 자체의 서비스를 즐기는 </a:t>
            </a:r>
            <a:r>
              <a:rPr lang="en-US" altLang="ko-KR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dirty="0" err="1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호캉스</a:t>
            </a:r>
            <a:r>
              <a:rPr lang="en-US" altLang="ko-KR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증가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서비스 변화속도가 빠른 체인점 브랜드 호텔들을 중심으로 예약기능 보완 및 유연한 환불 정책 지속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적자 회복 추세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6C84F-D501-43EB-94C6-13D954068682}"/>
              </a:ext>
            </a:extLst>
          </p:cNvPr>
          <p:cNvSpPr txBox="1"/>
          <p:nvPr/>
        </p:nvSpPr>
        <p:spPr>
          <a:xfrm>
            <a:off x="401756" y="1185899"/>
            <a:ext cx="104467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시간이 지나며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4/5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호텔들이 적자 탈출을 위한 다양한 패키지 상품 및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호캉스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전용 고객 상품 출시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67417E-76A2-4E64-99C8-09E12F660CC8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46B662-5A6D-498E-A70F-D194941CCD84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67A910B-2462-450D-A16F-369DEA99C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458FCE-5676-4B66-AA74-0B2D8799F27F}"/>
              </a:ext>
            </a:extLst>
          </p:cNvPr>
          <p:cNvGrpSpPr/>
          <p:nvPr/>
        </p:nvGrpSpPr>
        <p:grpSpPr>
          <a:xfrm>
            <a:off x="917727" y="1739578"/>
            <a:ext cx="9631080" cy="1577421"/>
            <a:chOff x="1708952" y="1864020"/>
            <a:chExt cx="9190501" cy="22256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AD1EE03-8192-40E0-852B-A2D5D194F38C}"/>
                </a:ext>
              </a:extLst>
            </p:cNvPr>
            <p:cNvGrpSpPr/>
            <p:nvPr/>
          </p:nvGrpSpPr>
          <p:grpSpPr>
            <a:xfrm>
              <a:off x="1708952" y="1864021"/>
              <a:ext cx="6405639" cy="2225667"/>
              <a:chOff x="1793289" y="1765652"/>
              <a:chExt cx="7361373" cy="222566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CBAAD2D-8F76-4101-B049-4C591602C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3289" y="2505139"/>
                <a:ext cx="7350711" cy="148618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0453A14-A35C-46B3-A56E-3624A7B3C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464"/>
              <a:stretch/>
            </p:blipFill>
            <p:spPr>
              <a:xfrm>
                <a:off x="1803951" y="1765652"/>
                <a:ext cx="7350711" cy="739486"/>
              </a:xfrm>
              <a:prstGeom prst="rect">
                <a:avLst/>
              </a:prstGeom>
            </p:spPr>
          </p:pic>
        </p:grpSp>
        <p:pic>
          <p:nvPicPr>
            <p:cNvPr id="22" name="Picture 2" descr="서울신라호텔 본관 3층에 위치한 ‘겔랑 스파’ /사진=호텔신라 제공">
              <a:extLst>
                <a:ext uri="{FF2B5EF4-FFF2-40B4-BE49-F238E27FC236}">
                  <a16:creationId xmlns:a16="http://schemas.microsoft.com/office/drawing/2014/main" id="{C568F53B-0658-40D5-BB95-930820CED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314" y="1864020"/>
              <a:ext cx="2794139" cy="222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8E6388BE-5AB8-4E0A-83C6-5071B2CC9D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59"/>
          <a:stretch/>
        </p:blipFill>
        <p:spPr>
          <a:xfrm>
            <a:off x="842740" y="3385475"/>
            <a:ext cx="4513596" cy="304292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87A1E9-1607-4D17-AD21-841D8672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205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12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A4E79-6321-4186-B2BE-51369DC55BB9}"/>
              </a:ext>
            </a:extLst>
          </p:cNvPr>
          <p:cNvSpPr txBox="1"/>
          <p:nvPr/>
        </p:nvSpPr>
        <p:spPr>
          <a:xfrm>
            <a:off x="4876059" y="0"/>
            <a:ext cx="208403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자료 출처</a:t>
            </a:r>
            <a:endParaRPr lang="en-US" altLang="ko-KR" sz="4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BC96E-1878-44F5-AD16-01FFF2E9452F}"/>
              </a:ext>
            </a:extLst>
          </p:cNvPr>
          <p:cNvSpPr txBox="1"/>
          <p:nvPr/>
        </p:nvSpPr>
        <p:spPr>
          <a:xfrm>
            <a:off x="665825" y="980373"/>
            <a:ext cx="1004952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코로나도 끄덕 없다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...</a:t>
            </a:r>
            <a:r>
              <a:rPr lang="ko-KR" altLang="en-US" sz="1400" b="1" i="0" dirty="0" err="1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호캉스족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잡은 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호텔신라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 </a:t>
            </a:r>
            <a:r>
              <a:rPr lang="ko-KR" altLang="en-US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날았다</a:t>
            </a:r>
            <a:b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2"/>
              </a:rPr>
              <a:t>https://www.techm.kr/news/articleView.html?idxno=86772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ko-KR" altLang="en-US" sz="1400" b="1" i="0" dirty="0">
              <a:solidFill>
                <a:srgbClr val="222222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[BERT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언어 모델을 이용한 감정 분석 시스템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2020. 11.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김택현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조단비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이현영 외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b="1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(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호텔 핵심 트렌드 변화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 </a:t>
            </a:r>
            <a:r>
              <a:rPr lang="en-US" altLang="ko-KR" sz="1400" b="1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https://hotelrestaurant.co.kr/mobile/article.html?no=8846</a:t>
            </a:r>
            <a:endParaRPr lang="en-US" altLang="ko-KR" sz="1400" b="1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19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인한 관광산업의 변화 방향</a:t>
            </a:r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4"/>
              </a:rPr>
              <a:t>https://hotelrestaurant.co.kr/mobile/article.html?no=8511</a:t>
            </a:r>
            <a:r>
              <a:rPr lang="en-US" altLang="ko-KR" sz="1400" b="1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호텔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어메니티를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통한 특별한 가치 제공</a:t>
            </a:r>
          </a:p>
          <a:p>
            <a:r>
              <a:rPr lang="en-US" altLang="ko-KR" sz="1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5"/>
              </a:rPr>
              <a:t>https://hotelrestaurant.co.kr/mobile/article.html?no=9170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여행썰명서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뷔페 돼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수영장은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코로나시대 헷갈리는 호텔 이용법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6"/>
              </a:rPr>
              <a:t>https://news.joins.com/article/23869673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취재수첩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리조트는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언택트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안하나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'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숙박 앱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'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벤치마킹 하라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7"/>
              </a:rPr>
              <a:t>http://biz.newdaily.co.kr/site/data/html/2020/07/08/2020070800170.html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신라스테이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백신 접종 고객 위한 ‘인센티브 패키지’ 선보인다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8"/>
              </a:rPr>
              <a:t>https://www.hankyung.com/press-release/article/202106117676P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신라스테이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서대문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라운지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·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서재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프라이빗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콘셉트룸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출시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9"/>
              </a:rPr>
              <a:t>http://daily.hankooki.com/lpage/industry/202104/dh20210402102240148000.htm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호텔 룸을 나만의 오피스로”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호텔 ‘재택근무 패키지’ 나왔다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10"/>
              </a:rPr>
              <a:t>https://www.edaily.co.kr/news/read?newsId=01295606625896840&amp;mediaCodeNo=257</a:t>
            </a:r>
            <a:r>
              <a:rPr lang="en-US" altLang="ko-KR" sz="1400" dirty="0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8C4673-6F6F-4840-8130-7F5FDCD8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05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2B55962-D434-43E5-BD85-45C0488D420B}"/>
              </a:ext>
            </a:extLst>
          </p:cNvPr>
          <p:cNvGrpSpPr/>
          <p:nvPr/>
        </p:nvGrpSpPr>
        <p:grpSpPr>
          <a:xfrm>
            <a:off x="1634464" y="6267177"/>
            <a:ext cx="8523669" cy="301752"/>
            <a:chOff x="1009063" y="1731123"/>
            <a:chExt cx="8523669" cy="301752"/>
          </a:xfrm>
          <a:solidFill>
            <a:srgbClr val="DED8E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순서도: 수행의 시작/종료 4">
              <a:extLst>
                <a:ext uri="{FF2B5EF4-FFF2-40B4-BE49-F238E27FC236}">
                  <a16:creationId xmlns:a16="http://schemas.microsoft.com/office/drawing/2014/main" id="{F09CB54B-B32B-43F2-9E41-E5DDE7FFF8CF}"/>
                </a:ext>
              </a:extLst>
            </p:cNvPr>
            <p:cNvSpPr/>
            <p:nvPr/>
          </p:nvSpPr>
          <p:spPr>
            <a:xfrm>
              <a:off x="1009063" y="1731123"/>
              <a:ext cx="990003" cy="301752"/>
            </a:xfrm>
            <a:prstGeom prst="flowChartTerminator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수행의 시작/종료 5">
              <a:extLst>
                <a:ext uri="{FF2B5EF4-FFF2-40B4-BE49-F238E27FC236}">
                  <a16:creationId xmlns:a16="http://schemas.microsoft.com/office/drawing/2014/main" id="{6DC5E88F-F728-47B3-8467-697EB0F66F81}"/>
                </a:ext>
              </a:extLst>
            </p:cNvPr>
            <p:cNvSpPr/>
            <p:nvPr/>
          </p:nvSpPr>
          <p:spPr>
            <a:xfrm>
              <a:off x="8542729" y="1731123"/>
              <a:ext cx="990003" cy="301752"/>
            </a:xfrm>
            <a:prstGeom prst="flowChartTerminator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24FAFDF-997C-4A65-9A54-5C0D03E559AC}"/>
                </a:ext>
              </a:extLst>
            </p:cNvPr>
            <p:cNvSpPr/>
            <p:nvPr/>
          </p:nvSpPr>
          <p:spPr>
            <a:xfrm>
              <a:off x="1504063" y="1731123"/>
              <a:ext cx="7294879" cy="301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7480F6-D083-40E6-97B0-76D61F56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6" y="3985562"/>
            <a:ext cx="2524827" cy="25248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26ADB9-B9C9-4BEE-9AA5-BE761889AF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64" y="5001250"/>
            <a:ext cx="1415552" cy="14155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2C46D7-10A2-4235-B86C-0DDF5C6FF7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6" y="5122505"/>
            <a:ext cx="1312711" cy="13127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898EB1-638B-447D-A394-014BE8BD65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84" y="5082422"/>
            <a:ext cx="1415552" cy="1415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CC82A2-8948-4D6A-9C0D-3E578AC29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09" y="4821686"/>
            <a:ext cx="1842316" cy="1842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E3DF3-A1DA-463F-AEE3-825A7C8F482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67" y="5540142"/>
            <a:ext cx="1114529" cy="1114529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E631FB7-DCE4-405A-94D3-F0BD9EA7176D}"/>
              </a:ext>
            </a:extLst>
          </p:cNvPr>
          <p:cNvSpPr/>
          <p:nvPr/>
        </p:nvSpPr>
        <p:spPr>
          <a:xfrm>
            <a:off x="4208678" y="2708341"/>
            <a:ext cx="3774644" cy="85049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THANK YOU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BFCFDA38-7F96-4AD4-9F85-FF91528D46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C3099-F15F-4BE4-9B8B-9058BC3A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96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3A53C5-832D-4E2F-9F48-0DCEB6CA7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13664"/>
              </p:ext>
            </p:extLst>
          </p:nvPr>
        </p:nvGraphicFramePr>
        <p:xfrm>
          <a:off x="506277" y="1348030"/>
          <a:ext cx="702122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45">
                  <a:extLst>
                    <a:ext uri="{9D8B030D-6E8A-4147-A177-3AD203B41FA5}">
                      <a16:colId xmlns:a16="http://schemas.microsoft.com/office/drawing/2014/main" val="2750142251"/>
                    </a:ext>
                  </a:extLst>
                </a:gridCol>
                <a:gridCol w="1404245">
                  <a:extLst>
                    <a:ext uri="{9D8B030D-6E8A-4147-A177-3AD203B41FA5}">
                      <a16:colId xmlns:a16="http://schemas.microsoft.com/office/drawing/2014/main" val="2532764630"/>
                    </a:ext>
                  </a:extLst>
                </a:gridCol>
                <a:gridCol w="1404245">
                  <a:extLst>
                    <a:ext uri="{9D8B030D-6E8A-4147-A177-3AD203B41FA5}">
                      <a16:colId xmlns:a16="http://schemas.microsoft.com/office/drawing/2014/main" val="1798149501"/>
                    </a:ext>
                  </a:extLst>
                </a:gridCol>
                <a:gridCol w="1404245">
                  <a:extLst>
                    <a:ext uri="{9D8B030D-6E8A-4147-A177-3AD203B41FA5}">
                      <a16:colId xmlns:a16="http://schemas.microsoft.com/office/drawing/2014/main" val="2933037356"/>
                    </a:ext>
                  </a:extLst>
                </a:gridCol>
                <a:gridCol w="1404245">
                  <a:extLst>
                    <a:ext uri="{9D8B030D-6E8A-4147-A177-3AD203B41FA5}">
                      <a16:colId xmlns:a16="http://schemas.microsoft.com/office/drawing/2014/main" val="2548809319"/>
                    </a:ext>
                  </a:extLst>
                </a:gridCol>
              </a:tblGrid>
              <a:tr h="331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2017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2018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2019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2020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2021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335470"/>
                  </a:ext>
                </a:extLst>
              </a:tr>
              <a:tr h="331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37100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56600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96800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128000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연성" panose="020B0600000101010101" pitchFamily="50" charset="-127"/>
                          <a:ea typeface="배달의민족 연성" panose="020B0600000101010101" pitchFamily="50" charset="-127"/>
                        </a:rPr>
                        <a:t>207000</a:t>
                      </a:r>
                      <a:endParaRPr lang="ko-KR" altLang="en-US" dirty="0">
                        <a:latin typeface="배달의민족 연성" panose="020B0600000101010101" pitchFamily="50" charset="-127"/>
                        <a:ea typeface="배달의민족 연성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9347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42C552-8324-4744-B922-2E2E106C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7" y="2487165"/>
            <a:ext cx="7021227" cy="2040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9E079A-DE5A-426B-B84A-E43CAD534EC4}"/>
              </a:ext>
            </a:extLst>
          </p:cNvPr>
          <p:cNvSpPr txBox="1"/>
          <p:nvPr/>
        </p:nvSpPr>
        <p:spPr>
          <a:xfrm>
            <a:off x="8075534" y="3297165"/>
            <a:ext cx="3305639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시작 이후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해외여행과 국내여행에 관한 관심도는 크게 감소한 반면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호캉스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키워드의 관심도는 하락세를 보이지 않음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오히려 국내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해외 여행보다 더 관심도가 높아진 적도 있음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0F6DD-6110-4836-B68F-B2C8A6B6343B}"/>
              </a:ext>
            </a:extLst>
          </p:cNvPr>
          <p:cNvSpPr txBox="1"/>
          <p:nvPr/>
        </p:nvSpPr>
        <p:spPr>
          <a:xfrm>
            <a:off x="2140345" y="2129469"/>
            <a:ext cx="3432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연도별 구글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호캉스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 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결과수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변화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86B044-A24E-4948-BA81-1125DABB401C}"/>
              </a:ext>
            </a:extLst>
          </p:cNvPr>
          <p:cNvSpPr txBox="1"/>
          <p:nvPr/>
        </p:nvSpPr>
        <p:spPr>
          <a:xfrm>
            <a:off x="2597148" y="6450727"/>
            <a:ext cx="383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[‘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호캉스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관심도 변화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트렌드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5CAC49-6B45-4EB1-89B9-CA8048A50880}"/>
              </a:ext>
            </a:extLst>
          </p:cNvPr>
          <p:cNvSpPr txBox="1"/>
          <p:nvPr/>
        </p:nvSpPr>
        <p:spPr>
          <a:xfrm>
            <a:off x="8033779" y="1785144"/>
            <a:ext cx="3305639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호캉스는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호텔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바캉스의 합성어로 </a:t>
            </a:r>
            <a:r>
              <a:rPr lang="en-US" altLang="ko-KR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이후부터 꾸준하게 관심도가 증가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 왔음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5F99F-06CE-4A7B-BB64-57F848B6F34F}"/>
              </a:ext>
            </a:extLst>
          </p:cNvPr>
          <p:cNvSpPr txBox="1"/>
          <p:nvPr/>
        </p:nvSpPr>
        <p:spPr>
          <a:xfrm>
            <a:off x="1245257" y="4187837"/>
            <a:ext cx="6026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[‘</a:t>
            </a:r>
            <a:r>
              <a:rPr lang="ko-KR" altLang="en-US" sz="1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호캉스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, ‘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국내 여행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‘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해외 여행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＇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키워드 관심도 변화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–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구글 트렌드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ko-KR" altLang="en-US" sz="1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229937-0F32-4DB6-A939-D18E481D41F3}"/>
              </a:ext>
            </a:extLst>
          </p:cNvPr>
          <p:cNvGrpSpPr/>
          <p:nvPr/>
        </p:nvGrpSpPr>
        <p:grpSpPr>
          <a:xfrm>
            <a:off x="506277" y="4527314"/>
            <a:ext cx="7055277" cy="1958742"/>
            <a:chOff x="506277" y="4527313"/>
            <a:chExt cx="7976646" cy="204014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696FE75-FB19-42D6-B7A1-509597406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77" y="4527313"/>
              <a:ext cx="7976646" cy="204014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D448EB5-E8E4-430F-B34A-2C60C214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67" y="4833323"/>
              <a:ext cx="1053885" cy="50289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073A09-ADEF-432D-AD89-0B57E06A803A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ED14EC-F339-4C70-B9BD-5BF63AD9FD51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6D61E35-36D9-47C2-90CC-73B098F8A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83EBCB-7CCE-4289-B832-A9E11BB3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2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100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70DA6-60C1-477F-B1BF-D636C43AAAA6}"/>
              </a:ext>
            </a:extLst>
          </p:cNvPr>
          <p:cNvSpPr txBox="1"/>
          <p:nvPr/>
        </p:nvSpPr>
        <p:spPr>
          <a:xfrm>
            <a:off x="484121" y="4513919"/>
            <a:ext cx="1054194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저가 브랜드 호텔들의 경쟁력 강화를 위해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년간의 </a:t>
            </a:r>
            <a:r>
              <a:rPr lang="en-US" altLang="ko-KR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4,5</a:t>
            </a:r>
            <a:r>
              <a:rPr lang="ko-KR" altLang="en-US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호텔과 브랜드 호텔의 리뷰 데이터를 </a:t>
            </a:r>
            <a:r>
              <a:rPr lang="en-US" altLang="ko-KR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EDA, </a:t>
            </a:r>
            <a:r>
              <a:rPr lang="ko-KR" altLang="en-US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토픽모델링</a:t>
            </a:r>
            <a:r>
              <a:rPr lang="en-US" altLang="ko-KR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1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감성분석 등을 통해 분석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후 어떤 토픽이 고객에게 유의미한 영향을 끼치는지 파악하여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 및 중저가 브랜드 호텔의 경쟁력 강화를 위한 서비스 전략 방안을 제안하는 방향으로 주제를 선정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Picture 2" descr="'코로나 1년' 호텔산업 초토화…110곳 매물로 나왔다">
            <a:extLst>
              <a:ext uri="{FF2B5EF4-FFF2-40B4-BE49-F238E27FC236}">
                <a16:creationId xmlns:a16="http://schemas.microsoft.com/office/drawing/2014/main" id="{649D1589-9D47-4FCB-AA3E-F705AC0C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9" y="2060440"/>
            <a:ext cx="5866950" cy="21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68AB8D-0CEA-4CC9-A645-908E0BC33575}"/>
              </a:ext>
            </a:extLst>
          </p:cNvPr>
          <p:cNvSpPr txBox="1"/>
          <p:nvPr/>
        </p:nvSpPr>
        <p:spPr>
          <a:xfrm>
            <a:off x="484121" y="1149953"/>
            <a:ext cx="11172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국내여행의 증가에 따른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4/5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호텔들의 수요가 급격히 증가하고 가격이 낮아지며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b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상대적으로 가성비 호텔인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 등 저가 브랜드 호텔의 경쟁력 감소</a:t>
            </a:r>
            <a:endParaRPr lang="en-US" altLang="ko-KR" sz="2000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85D90-62BE-49E0-BC4E-86BCDAD0B445}"/>
              </a:ext>
            </a:extLst>
          </p:cNvPr>
          <p:cNvSpPr txBox="1"/>
          <p:nvPr/>
        </p:nvSpPr>
        <p:spPr>
          <a:xfrm>
            <a:off x="7164280" y="2030983"/>
            <a:ext cx="4065971" cy="2135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사회 변화에 따른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빠른 대책을 세워 차별화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전략을 내세운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4/5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호텔들에 비해 중저가 브랜드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호텔은 유연한 대책을 세우지 못하여 적자 탈출에 어려움을 겪고 있음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1DA525F1-FB9F-474B-B7B4-EA84A887300E}"/>
              </a:ext>
            </a:extLst>
          </p:cNvPr>
          <p:cNvSpPr/>
          <p:nvPr/>
        </p:nvSpPr>
        <p:spPr>
          <a:xfrm>
            <a:off x="3662634" y="2240426"/>
            <a:ext cx="781850" cy="1829350"/>
          </a:xfrm>
          <a:prstGeom prst="frame">
            <a:avLst>
              <a:gd name="adj1" fmla="val 82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663079-5D5D-43EC-B25F-13ECF3FC748D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F95CC2-B770-4803-89DA-E947B99F5D2D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주제 선정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AA1FD5-8C26-498A-A304-96293487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AF120E-A506-49D3-8DD7-3E3A2AC9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097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18122-BE03-4622-BC5C-7029A315F785}"/>
              </a:ext>
            </a:extLst>
          </p:cNvPr>
          <p:cNvSpPr txBox="1"/>
          <p:nvPr/>
        </p:nvSpPr>
        <p:spPr>
          <a:xfrm>
            <a:off x="497150" y="1124907"/>
            <a:ext cx="8620054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트립어드바이저에서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4/5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성급 호텔들의 최근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년간의 리뷰 직접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crawling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신라호텔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롯데호텔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노보텔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라마다 등 서비스 개선이 일관적으로 이루어지는 여러 체인점 브랜드 호텔들을 중심으로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crawling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실시함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숙박 날짜를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crawling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하여 이모티콘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특수문자를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제거 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CSV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생성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결과 약 </a:t>
            </a:r>
            <a:r>
              <a:rPr lang="en-US" altLang="ko-KR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13000</a:t>
            </a:r>
            <a:r>
              <a:rPr lang="ko-KR" altLang="en-US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여개의 리뷰 데이터셋 구성</a:t>
            </a:r>
            <a:endParaRPr lang="en-US" altLang="ko-KR" dirty="0">
              <a:highlight>
                <a:srgbClr val="FFFF0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10CD1E-70B3-42F8-BE23-4D6AFE7E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205" y="1392439"/>
            <a:ext cx="2781300" cy="885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4BD09E-607B-44CA-8E22-02512315C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94" y="3315854"/>
            <a:ext cx="5716369" cy="301449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4211F0-ED08-47D9-A340-968512FB69FE}"/>
              </a:ext>
            </a:extLst>
          </p:cNvPr>
          <p:cNvGrpSpPr/>
          <p:nvPr/>
        </p:nvGrpSpPr>
        <p:grpSpPr>
          <a:xfrm>
            <a:off x="546350" y="3356403"/>
            <a:ext cx="11056990" cy="3014491"/>
            <a:chOff x="6217766" y="2589082"/>
            <a:chExt cx="12256923" cy="298930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3D457FE-8883-4814-9933-920A55841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766" y="2589082"/>
              <a:ext cx="5474124" cy="2989301"/>
            </a:xfrm>
            <a:prstGeom prst="rect">
              <a:avLst/>
            </a:prstGeom>
          </p:spPr>
        </p:pic>
        <p:sp>
          <p:nvSpPr>
            <p:cNvPr id="15" name="액자 14">
              <a:extLst>
                <a:ext uri="{FF2B5EF4-FFF2-40B4-BE49-F238E27FC236}">
                  <a16:creationId xmlns:a16="http://schemas.microsoft.com/office/drawing/2014/main" id="{F1F95BB5-3635-4295-838A-6950650CB6C5}"/>
                </a:ext>
              </a:extLst>
            </p:cNvPr>
            <p:cNvSpPr/>
            <p:nvPr/>
          </p:nvSpPr>
          <p:spPr>
            <a:xfrm>
              <a:off x="6658252" y="2656180"/>
              <a:ext cx="577049" cy="167797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66CD35B8-3B28-4AD7-82F3-578B387CC0EA}"/>
                </a:ext>
              </a:extLst>
            </p:cNvPr>
            <p:cNvSpPr/>
            <p:nvPr/>
          </p:nvSpPr>
          <p:spPr>
            <a:xfrm>
              <a:off x="6325336" y="3130007"/>
              <a:ext cx="5242267" cy="705146"/>
            </a:xfrm>
            <a:prstGeom prst="frame">
              <a:avLst>
                <a:gd name="adj1" fmla="val 368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7A1C5717-165D-466B-91BC-F6ADA2750D71}"/>
                </a:ext>
              </a:extLst>
            </p:cNvPr>
            <p:cNvSpPr/>
            <p:nvPr/>
          </p:nvSpPr>
          <p:spPr>
            <a:xfrm>
              <a:off x="6337912" y="4079922"/>
              <a:ext cx="1030554" cy="167797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B4033DBC-A80F-4342-9B35-E439A5258D56}"/>
                </a:ext>
              </a:extLst>
            </p:cNvPr>
            <p:cNvSpPr/>
            <p:nvPr/>
          </p:nvSpPr>
          <p:spPr>
            <a:xfrm>
              <a:off x="12848302" y="2955321"/>
              <a:ext cx="5626387" cy="174686"/>
            </a:xfrm>
            <a:prstGeom prst="fram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25162E57-5DC8-4E88-AF1F-B7D5AF27CACB}"/>
              </a:ext>
            </a:extLst>
          </p:cNvPr>
          <p:cNvSpPr/>
          <p:nvPr/>
        </p:nvSpPr>
        <p:spPr>
          <a:xfrm>
            <a:off x="5581605" y="4583041"/>
            <a:ext cx="552250" cy="55352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9522A4-C0FB-4622-8DB9-E035AE2EB2E1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4F4D1C-8E33-4358-944B-40125C95E4B2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데이터셋 구성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A872EF-485A-46A3-97CC-6F9A938E8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B4A249-40F8-49DC-AA41-7611B349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98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1"/>
            <a:ext cx="12192000" cy="10919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4D6FA-6771-429F-B492-40FA18EBD463}"/>
              </a:ext>
            </a:extLst>
          </p:cNvPr>
          <p:cNvSpPr txBox="1"/>
          <p:nvPr/>
        </p:nvSpPr>
        <p:spPr>
          <a:xfrm>
            <a:off x="618842" y="1344070"/>
            <a:ext cx="8405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뽑아낸 각 토픽들을 가지고 세부적인 분석을 위해 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EDA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6676F-2E4E-445E-86CE-B24238893F8F}"/>
              </a:ext>
            </a:extLst>
          </p:cNvPr>
          <p:cNvSpPr txBox="1"/>
          <p:nvPr/>
        </p:nvSpPr>
        <p:spPr>
          <a:xfrm>
            <a:off x="618842" y="2020675"/>
            <a:ext cx="537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월별 리뷰 수 </a:t>
            </a:r>
          </a:p>
        </p:txBody>
      </p:sp>
      <p:sp>
        <p:nvSpPr>
          <p:cNvPr id="4" name="AutoShape 2" descr="Untitled">
            <a:extLst>
              <a:ext uri="{FF2B5EF4-FFF2-40B4-BE49-F238E27FC236}">
                <a16:creationId xmlns:a16="http://schemas.microsoft.com/office/drawing/2014/main" id="{EB4B51C5-8853-4209-A555-7BF09EE93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Untitled">
            <a:extLst>
              <a:ext uri="{FF2B5EF4-FFF2-40B4-BE49-F238E27FC236}">
                <a16:creationId xmlns:a16="http://schemas.microsoft.com/office/drawing/2014/main" id="{9B832AAF-F15C-4840-9651-5B67869350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63980" y="3480638"/>
            <a:ext cx="1546578" cy="7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3C1DE54-F78C-46AE-989F-C2E5830E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15" y="2328064"/>
            <a:ext cx="5371784" cy="3667831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E87449-7746-469D-95D9-1B389F6D312B}"/>
              </a:ext>
            </a:extLst>
          </p:cNvPr>
          <p:cNvCxnSpPr>
            <a:cxnSpLocks/>
          </p:cNvCxnSpPr>
          <p:nvPr/>
        </p:nvCxnSpPr>
        <p:spPr>
          <a:xfrm>
            <a:off x="3554730" y="2423160"/>
            <a:ext cx="0" cy="28460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F3B662-F96D-40B5-AEE3-1C8F533A087B}"/>
              </a:ext>
            </a:extLst>
          </p:cNvPr>
          <p:cNvSpPr txBox="1"/>
          <p:nvPr/>
        </p:nvSpPr>
        <p:spPr>
          <a:xfrm>
            <a:off x="592667" y="6158816"/>
            <a:ext cx="1114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전반적으로 리뷰 수가 감소했으며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어느 키워드를 중심으로 형성되어 있는지 전반적인 단어 구성을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워드클라우드로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확인해 보았음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91" y="2328064"/>
            <a:ext cx="4273815" cy="345071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20EC89-B9EB-44C2-B9F0-FB81CF394EA5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0A33C-0373-4762-83D0-B767B92DC3B1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3AB156-5A69-4FC0-BC4F-0F684C610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AC69E-3568-4E3B-AE8C-0F55697F2378}"/>
              </a:ext>
            </a:extLst>
          </p:cNvPr>
          <p:cNvSpPr txBox="1"/>
          <p:nvPr/>
        </p:nvSpPr>
        <p:spPr>
          <a:xfrm>
            <a:off x="6820215" y="1948023"/>
            <a:ext cx="4384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 wordcloud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22A1B2-D9B0-42D8-975B-419982D8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68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D7478-0C6A-44BC-A4A8-E956BE49C219}"/>
              </a:ext>
            </a:extLst>
          </p:cNvPr>
          <p:cNvSpPr/>
          <p:nvPr/>
        </p:nvSpPr>
        <p:spPr>
          <a:xfrm>
            <a:off x="0" y="0"/>
            <a:ext cx="12192000" cy="11100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E3425AAB-1CAB-49D3-A9D2-CED9436C4A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4D6FA-6771-429F-B492-40FA18EBD463}"/>
              </a:ext>
            </a:extLst>
          </p:cNvPr>
          <p:cNvSpPr txBox="1"/>
          <p:nvPr/>
        </p:nvSpPr>
        <p:spPr>
          <a:xfrm>
            <a:off x="1865163" y="4930571"/>
            <a:ext cx="3197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비율 차이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이전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6676F-2E4E-445E-86CE-B24238893F8F}"/>
              </a:ext>
            </a:extLst>
          </p:cNvPr>
          <p:cNvSpPr txBox="1"/>
          <p:nvPr/>
        </p:nvSpPr>
        <p:spPr>
          <a:xfrm>
            <a:off x="723115" y="1165392"/>
            <a:ext cx="7447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리뷰 수 대비 빈도가 증가하거나 감소한 키워드 분석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5C020-55DD-4C3E-B985-525EF9712A80}"/>
              </a:ext>
            </a:extLst>
          </p:cNvPr>
          <p:cNvSpPr txBox="1"/>
          <p:nvPr/>
        </p:nvSpPr>
        <p:spPr>
          <a:xfrm>
            <a:off x="248520" y="5380453"/>
            <a:ext cx="117954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전 후 리뷰 개수 차이가 있어 코로나 전후 상위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단어의 총 개수로 나눠 각각 비율 계산한 뒤 차이를 나타냄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전후 공통으로 상위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 안에 든 단어 선택해서 비율의 변화를 확인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가족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친구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여행 등의 키워드가 감소했으며 뷰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</a:t>
            </a:r>
            <a:r>
              <a:rPr lang="en-US" altLang="ko-KR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컨디션 등의 키워드가 증가했음을 알 수 있음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D2E399D-61E8-4D9D-A963-BE25D9FEC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9445"/>
          <a:stretch/>
        </p:blipFill>
        <p:spPr>
          <a:xfrm>
            <a:off x="1807312" y="2024864"/>
            <a:ext cx="1773189" cy="28590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D8134E-B9F2-4D45-8A88-0937DAF6DF49}"/>
              </a:ext>
            </a:extLst>
          </p:cNvPr>
          <p:cNvSpPr/>
          <p:nvPr/>
        </p:nvSpPr>
        <p:spPr>
          <a:xfrm>
            <a:off x="1" y="0"/>
            <a:ext cx="1245256" cy="1100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7F4F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endParaRPr lang="ko-KR" altLang="en-US" sz="4400" dirty="0">
              <a:solidFill>
                <a:srgbClr val="F7F4F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05863-A4F1-49C4-BB05-B3C0113B4C6A}"/>
              </a:ext>
            </a:extLst>
          </p:cNvPr>
          <p:cNvSpPr txBox="1"/>
          <p:nvPr/>
        </p:nvSpPr>
        <p:spPr>
          <a:xfrm>
            <a:off x="1467034" y="26891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EDA</a:t>
            </a:r>
            <a:endParaRPr lang="ko-KR" altLang="en-US" sz="3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2B9E9E-D0FC-4286-8D21-FA08560DA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748" y="79899"/>
            <a:ext cx="1081265" cy="10209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64BCE9F-0DD6-42AD-B05C-860583F08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95"/>
          <a:stretch/>
        </p:blipFill>
        <p:spPr>
          <a:xfrm>
            <a:off x="3488640" y="2092130"/>
            <a:ext cx="1773189" cy="28590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BE04DE0-7AAC-4883-A334-621FA9CCB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384"/>
          <a:stretch/>
        </p:blipFill>
        <p:spPr>
          <a:xfrm>
            <a:off x="7117524" y="2069009"/>
            <a:ext cx="1766711" cy="27955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88F6D71-02DA-4CEF-9FD7-8619FFB6BD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356"/>
          <a:stretch/>
        </p:blipFill>
        <p:spPr>
          <a:xfrm>
            <a:off x="8765236" y="2110007"/>
            <a:ext cx="1766711" cy="27738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711D2D-6D80-4A34-8F86-EDE94FCB8B00}"/>
              </a:ext>
            </a:extLst>
          </p:cNvPr>
          <p:cNvSpPr txBox="1"/>
          <p:nvPr/>
        </p:nvSpPr>
        <p:spPr>
          <a:xfrm>
            <a:off x="7215710" y="4917541"/>
            <a:ext cx="3209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비율 차이 </a:t>
            </a:r>
            <a:r>
              <a:rPr lang="en-US" altLang="ko-KR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이후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이전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C27720C-00AF-489D-AC69-540AF12F8CC1}"/>
              </a:ext>
            </a:extLst>
          </p:cNvPr>
          <p:cNvSpPr/>
          <p:nvPr/>
        </p:nvSpPr>
        <p:spPr>
          <a:xfrm>
            <a:off x="1660053" y="1851326"/>
            <a:ext cx="3678420" cy="35223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38503C-89B9-4DD2-B0D3-6E68588D80B7}"/>
              </a:ext>
            </a:extLst>
          </p:cNvPr>
          <p:cNvSpPr/>
          <p:nvPr/>
        </p:nvSpPr>
        <p:spPr>
          <a:xfrm>
            <a:off x="1895130" y="1669628"/>
            <a:ext cx="3189583" cy="3316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전보다 빈도가 감소한 키워드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A366FB-3C44-4439-8236-C1EB425D2805}"/>
              </a:ext>
            </a:extLst>
          </p:cNvPr>
          <p:cNvSpPr/>
          <p:nvPr/>
        </p:nvSpPr>
        <p:spPr>
          <a:xfrm>
            <a:off x="6961950" y="1834576"/>
            <a:ext cx="3678420" cy="35223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BF8DA4-5D9B-49D5-A692-65D9C5018A40}"/>
              </a:ext>
            </a:extLst>
          </p:cNvPr>
          <p:cNvSpPr/>
          <p:nvPr/>
        </p:nvSpPr>
        <p:spPr>
          <a:xfrm>
            <a:off x="7170445" y="1695635"/>
            <a:ext cx="3189583" cy="2977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전보다 빈도가 증가한 키워드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585B1-FB8D-4C68-9F50-C059072B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AAB8C-4BCF-47F7-8A37-2C523F0CDFB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531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3969</Words>
  <Application>Microsoft Office PowerPoint</Application>
  <PresentationFormat>와이드스크린</PresentationFormat>
  <Paragraphs>394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배달의민족 도현</vt:lpstr>
      <vt:lpstr>맑은 고딕</vt:lpstr>
      <vt:lpstr>배달의민족 한나는 열한살</vt:lpstr>
      <vt:lpstr>Arial</vt:lpstr>
      <vt:lpstr>배달의민족 주아</vt:lpstr>
      <vt:lpstr>Cambria Math</vt:lpstr>
      <vt:lpstr>배달의민족 연성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호</dc:subject>
  <dc:creator>엄희연</dc:creator>
  <dc:description>사용시 출처 명시 필수 : 네이버 블로그 "기쁠희" : blog.naver.com/heee_pp</dc:description>
  <cp:lastModifiedBy>JUNG PUREUN</cp:lastModifiedBy>
  <cp:revision>440</cp:revision>
  <dcterms:created xsi:type="dcterms:W3CDTF">2020-11-29T08:33:56Z</dcterms:created>
  <dcterms:modified xsi:type="dcterms:W3CDTF">2021-08-23T15:43:31Z</dcterms:modified>
</cp:coreProperties>
</file>